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482" r:id="rId2"/>
    <p:sldId id="492" r:id="rId3"/>
    <p:sldId id="256" r:id="rId4"/>
    <p:sldId id="257" r:id="rId5"/>
    <p:sldId id="498" r:id="rId6"/>
    <p:sldId id="258" r:id="rId7"/>
    <p:sldId id="497" r:id="rId8"/>
    <p:sldId id="484" r:id="rId9"/>
    <p:sldId id="499" r:id="rId10"/>
    <p:sldId id="503" r:id="rId11"/>
    <p:sldId id="504" r:id="rId12"/>
    <p:sldId id="496" r:id="rId13"/>
    <p:sldId id="260" r:id="rId14"/>
    <p:sldId id="261" r:id="rId15"/>
    <p:sldId id="481" r:id="rId16"/>
    <p:sldId id="477" r:id="rId17"/>
    <p:sldId id="267" r:id="rId18"/>
    <p:sldId id="490" r:id="rId19"/>
    <p:sldId id="273" r:id="rId20"/>
    <p:sldId id="274" r:id="rId21"/>
    <p:sldId id="277" r:id="rId22"/>
    <p:sldId id="278" r:id="rId23"/>
    <p:sldId id="505" r:id="rId24"/>
    <p:sldId id="439" r:id="rId25"/>
    <p:sldId id="281" r:id="rId26"/>
    <p:sldId id="282" r:id="rId27"/>
    <p:sldId id="283" r:id="rId28"/>
    <p:sldId id="285" r:id="rId29"/>
    <p:sldId id="286" r:id="rId30"/>
    <p:sldId id="438" r:id="rId31"/>
    <p:sldId id="478" r:id="rId32"/>
    <p:sldId id="288" r:id="rId33"/>
    <p:sldId id="487" r:id="rId34"/>
    <p:sldId id="289" r:id="rId35"/>
    <p:sldId id="290" r:id="rId36"/>
    <p:sldId id="291" r:id="rId37"/>
    <p:sldId id="479" r:id="rId38"/>
    <p:sldId id="292" r:id="rId39"/>
    <p:sldId id="298" r:id="rId40"/>
    <p:sldId id="305" r:id="rId41"/>
    <p:sldId id="306" r:id="rId42"/>
    <p:sldId id="488" r:id="rId43"/>
    <p:sldId id="321" r:id="rId44"/>
    <p:sldId id="323" r:id="rId45"/>
    <p:sldId id="326" r:id="rId46"/>
    <p:sldId id="327" r:id="rId47"/>
    <p:sldId id="500" r:id="rId48"/>
    <p:sldId id="333" r:id="rId49"/>
    <p:sldId id="334" r:id="rId50"/>
    <p:sldId id="335" r:id="rId51"/>
    <p:sldId id="336" r:id="rId52"/>
    <p:sldId id="501" r:id="rId53"/>
    <p:sldId id="338" r:id="rId54"/>
    <p:sldId id="502" r:id="rId55"/>
    <p:sldId id="340" r:id="rId56"/>
    <p:sldId id="493" r:id="rId57"/>
    <p:sldId id="345" r:id="rId58"/>
    <p:sldId id="349" r:id="rId59"/>
    <p:sldId id="350" r:id="rId60"/>
    <p:sldId id="351" r:id="rId61"/>
    <p:sldId id="352" r:id="rId62"/>
    <p:sldId id="465" r:id="rId63"/>
    <p:sldId id="468" r:id="rId64"/>
    <p:sldId id="360" r:id="rId65"/>
    <p:sldId id="365" r:id="rId66"/>
    <p:sldId id="382" r:id="rId67"/>
    <p:sldId id="483" r:id="rId68"/>
    <p:sldId id="494" r:id="rId69"/>
    <p:sldId id="386" r:id="rId70"/>
    <p:sldId id="389" r:id="rId71"/>
    <p:sldId id="390" r:id="rId72"/>
    <p:sldId id="392" r:id="rId73"/>
    <p:sldId id="393" r:id="rId74"/>
    <p:sldId id="394" r:id="rId75"/>
    <p:sldId id="395" r:id="rId76"/>
    <p:sldId id="397" r:id="rId77"/>
    <p:sldId id="399" r:id="rId78"/>
    <p:sldId id="391" r:id="rId79"/>
    <p:sldId id="402" r:id="rId80"/>
    <p:sldId id="403" r:id="rId81"/>
    <p:sldId id="404" r:id="rId82"/>
    <p:sldId id="405" r:id="rId83"/>
    <p:sldId id="406" r:id="rId84"/>
    <p:sldId id="407" r:id="rId85"/>
    <p:sldId id="408" r:id="rId86"/>
    <p:sldId id="411" r:id="rId87"/>
    <p:sldId id="412" r:id="rId88"/>
    <p:sldId id="413" r:id="rId89"/>
    <p:sldId id="417" r:id="rId90"/>
    <p:sldId id="419" r:id="rId91"/>
    <p:sldId id="421" r:id="rId92"/>
    <p:sldId id="453" r:id="rId93"/>
    <p:sldId id="455" r:id="rId94"/>
    <p:sldId id="466" r:id="rId95"/>
    <p:sldId id="458" r:id="rId96"/>
    <p:sldId id="463" r:id="rId97"/>
    <p:sldId id="459" r:id="rId98"/>
    <p:sldId id="472" r:id="rId99"/>
    <p:sldId id="457" r:id="rId100"/>
    <p:sldId id="456" r:id="rId101"/>
    <p:sldId id="451" r:id="rId102"/>
    <p:sldId id="450" r:id="rId103"/>
    <p:sldId id="263" r:id="rId104"/>
    <p:sldId id="436" r:id="rId105"/>
    <p:sldId id="262" r:id="rId106"/>
    <p:sldId id="489" r:id="rId107"/>
    <p:sldId id="491" r:id="rId108"/>
    <p:sldId id="495" r:id="rId109"/>
    <p:sldId id="437"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03"/>
    <p:restoredTop sz="86401"/>
  </p:normalViewPr>
  <p:slideViewPr>
    <p:cSldViewPr snapToGrid="0" snapToObjects="1">
      <p:cViewPr varScale="1">
        <p:scale>
          <a:sx n="95" d="100"/>
          <a:sy n="95" d="100"/>
        </p:scale>
        <p:origin x="192" y="376"/>
      </p:cViewPr>
      <p:guideLst>
        <p:guide orient="horz" pos="2184"/>
        <p:guide pos="38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4089B-667F-B641-B7B1-3AD28E5E40F5}" type="datetimeFigureOut">
              <a:rPr lang="en-US" smtClean="0"/>
              <a:t>6/11/19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5BF50-878E-F849-9CA5-A339F32B1159}" type="slidenum">
              <a:rPr lang="en-US" smtClean="0"/>
              <a:t>‹#›</a:t>
            </a:fld>
            <a:endParaRPr lang="en-US"/>
          </a:p>
        </p:txBody>
      </p:sp>
    </p:spTree>
    <p:extLst>
      <p:ext uri="{BB962C8B-B14F-4D97-AF65-F5344CB8AC3E}">
        <p14:creationId xmlns:p14="http://schemas.microsoft.com/office/powerpoint/2010/main" val="2368758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docker.com/engine/docker-overvie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2815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37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extLst>
      <p:ext uri="{BB962C8B-B14F-4D97-AF65-F5344CB8AC3E}">
        <p14:creationId xmlns:p14="http://schemas.microsoft.com/office/powerpoint/2010/main" val="1972392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9fc81a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the internals.</a:t>
            </a:r>
            <a:endParaRPr/>
          </a:p>
        </p:txBody>
      </p:sp>
    </p:spTree>
    <p:extLst>
      <p:ext uri="{BB962C8B-B14F-4D97-AF65-F5344CB8AC3E}">
        <p14:creationId xmlns:p14="http://schemas.microsoft.com/office/powerpoint/2010/main" val="711696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74373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88753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9fc81a0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9fc81a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err="1">
                <a:solidFill>
                  <a:schemeClr val="dk1"/>
                </a:solidFill>
              </a:rPr>
              <a:t>Kube</a:t>
            </a:r>
            <a:r>
              <a:rPr lang="en" dirty="0">
                <a:solidFill>
                  <a:schemeClr val="dk1"/>
                </a:solidFill>
              </a:rPr>
              <a:t>-apiserver</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Gate keeper for everything in kubernetes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EVERYTHING interacts with kubernetes through the apiserver</a:t>
            </a:r>
            <a:endParaRPr dirty="0">
              <a:solidFill>
                <a:schemeClr val="dk1"/>
              </a:solidFill>
            </a:endParaRPr>
          </a:p>
          <a:p>
            <a:pPr marL="457200" lvl="0" indent="-298450" algn="l" rtl="0">
              <a:spcBef>
                <a:spcPts val="0"/>
              </a:spcBef>
              <a:spcAft>
                <a:spcPts val="0"/>
              </a:spcAft>
              <a:buClr>
                <a:schemeClr val="dk1"/>
              </a:buClr>
              <a:buSzPts val="1100"/>
              <a:buChar char="●"/>
            </a:pPr>
            <a:r>
              <a:rPr lang="en" dirty="0" err="1">
                <a:solidFill>
                  <a:schemeClr val="dk1"/>
                </a:solidFill>
              </a:rPr>
              <a:t>Etcd</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Distributed storage back end for kubernetes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 apiserver is the only thing that talks to it</a:t>
            </a:r>
            <a:endParaRPr dirty="0">
              <a:solidFill>
                <a:schemeClr val="dk1"/>
              </a:solidFill>
            </a:endParaRPr>
          </a:p>
          <a:p>
            <a:pPr marL="457200" lvl="0" indent="-298450" algn="l" rtl="0">
              <a:spcBef>
                <a:spcPts val="0"/>
              </a:spcBef>
              <a:spcAft>
                <a:spcPts val="0"/>
              </a:spcAft>
              <a:buClr>
                <a:schemeClr val="dk1"/>
              </a:buClr>
              <a:buSzPts val="1100"/>
              <a:buChar char="●"/>
            </a:pPr>
            <a:r>
              <a:rPr lang="en" dirty="0" err="1">
                <a:solidFill>
                  <a:schemeClr val="dk1"/>
                </a:solidFill>
              </a:rPr>
              <a:t>Kube</a:t>
            </a:r>
            <a:r>
              <a:rPr lang="en" dirty="0">
                <a:solidFill>
                  <a:schemeClr val="dk1"/>
                </a:solidFill>
              </a:rPr>
              <a:t>-controller-manager</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 home of the core controllers</a:t>
            </a:r>
            <a:endParaRPr dirty="0">
              <a:solidFill>
                <a:schemeClr val="dk1"/>
              </a:solidFill>
            </a:endParaRPr>
          </a:p>
          <a:p>
            <a:pPr marL="457200" lvl="0" indent="-298450" algn="l" rtl="0">
              <a:spcBef>
                <a:spcPts val="0"/>
              </a:spcBef>
              <a:spcAft>
                <a:spcPts val="0"/>
              </a:spcAft>
              <a:buClr>
                <a:schemeClr val="dk1"/>
              </a:buClr>
              <a:buSzPts val="1100"/>
              <a:buChar char="●"/>
            </a:pPr>
            <a:r>
              <a:rPr lang="en" dirty="0" err="1">
                <a:solidFill>
                  <a:schemeClr val="dk1"/>
                </a:solidFill>
              </a:rPr>
              <a:t>kube</a:t>
            </a:r>
            <a:r>
              <a:rPr lang="en" dirty="0">
                <a:solidFill>
                  <a:schemeClr val="dk1"/>
                </a:solidFill>
              </a:rPr>
              <a:t>-scheduler</a:t>
            </a:r>
            <a:endParaRPr dirty="0">
              <a:solidFill>
                <a:schemeClr val="dk1"/>
              </a:solidFill>
            </a:endParaRPr>
          </a:p>
          <a:p>
            <a:pPr marL="914400" lvl="1" indent="-298450" algn="l" rtl="0">
              <a:spcBef>
                <a:spcPts val="0"/>
              </a:spcBef>
              <a:spcAft>
                <a:spcPts val="0"/>
              </a:spcAft>
              <a:buClr>
                <a:schemeClr val="dk1"/>
              </a:buClr>
              <a:buSzPts val="1100"/>
              <a:buChar char="○"/>
            </a:pPr>
            <a:r>
              <a:rPr lang="en" dirty="0" err="1">
                <a:solidFill>
                  <a:schemeClr val="dk1"/>
                </a:solidFill>
              </a:rPr>
              <a:t>handes</a:t>
            </a:r>
            <a:r>
              <a:rPr lang="en" dirty="0">
                <a:solidFill>
                  <a:schemeClr val="dk1"/>
                </a:solidFill>
              </a:rPr>
              <a:t> placement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2035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9fc81a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9fc81a0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forward facing REST interface into k8s itself</a:t>
            </a:r>
            <a:endParaRPr/>
          </a:p>
          <a:p>
            <a:pPr marL="457200" lvl="0" indent="-298450" algn="l" rtl="0">
              <a:spcBef>
                <a:spcPts val="0"/>
              </a:spcBef>
              <a:spcAft>
                <a:spcPts val="0"/>
              </a:spcAft>
              <a:buSzPts val="1100"/>
              <a:buChar char="●"/>
            </a:pPr>
            <a:r>
              <a:rPr lang="en"/>
              <a:t>everything, ALL components interact with each other through the api-server</a:t>
            </a:r>
            <a:endParaRPr/>
          </a:p>
          <a:p>
            <a:pPr marL="457200" lvl="0" indent="-298450" algn="l" rtl="0">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extLst>
      <p:ext uri="{BB962C8B-B14F-4D97-AF65-F5344CB8AC3E}">
        <p14:creationId xmlns:p14="http://schemas.microsoft.com/office/powerpoint/2010/main" val="4040452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9fc81a0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9fc81a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is the backing datastore</a:t>
            </a:r>
            <a:endParaRPr/>
          </a:p>
          <a:p>
            <a:pPr marL="457200" lvl="0" indent="-298450" algn="l" rtl="0">
              <a:spcBef>
                <a:spcPts val="0"/>
              </a:spcBef>
              <a:spcAft>
                <a:spcPts val="0"/>
              </a:spcAft>
              <a:buSzPts val="1100"/>
              <a:buChar char="●"/>
            </a:pPr>
            <a:r>
              <a:rPr lang="en"/>
              <a:t>extremely durable and highly available key-value store</a:t>
            </a:r>
            <a:endParaRPr/>
          </a:p>
          <a:p>
            <a:pPr marL="457200" lvl="0" indent="-298450" algn="l" rtl="0">
              <a:spcBef>
                <a:spcPts val="0"/>
              </a:spcBef>
              <a:spcAft>
                <a:spcPts val="0"/>
              </a:spcAft>
              <a:buSzPts val="1100"/>
              <a:buChar char="●"/>
            </a:pPr>
            <a:r>
              <a:rPr lang="en"/>
              <a:t>was developed originally by coreos now redhat</a:t>
            </a:r>
            <a:endParaRPr/>
          </a:p>
          <a:p>
            <a:pPr marL="914400" lvl="1" indent="-298450" algn="l" rtl="0">
              <a:spcBef>
                <a:spcPts val="0"/>
              </a:spcBef>
              <a:spcAft>
                <a:spcPts val="0"/>
              </a:spcAft>
              <a:buSzPts val="1100"/>
              <a:buChar char="○"/>
            </a:pPr>
            <a:r>
              <a:rPr lang="en"/>
              <a:t>however it is in the process of being donated to the CNCF</a:t>
            </a:r>
            <a:endParaRPr/>
          </a:p>
        </p:txBody>
      </p:sp>
    </p:spTree>
    <p:extLst>
      <p:ext uri="{BB962C8B-B14F-4D97-AF65-F5344CB8AC3E}">
        <p14:creationId xmlns:p14="http://schemas.microsoft.com/office/powerpoint/2010/main" val="520748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extLst>
      <p:ext uri="{BB962C8B-B14F-4D97-AF65-F5344CB8AC3E}">
        <p14:creationId xmlns:p14="http://schemas.microsoft.com/office/powerpoint/2010/main" val="233624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fc81a0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fc81a0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scheduler decides which nodes should run which pods</a:t>
            </a:r>
            <a:endParaRPr/>
          </a:p>
          <a:p>
            <a:pPr marL="914400" lvl="1" indent="-298450" algn="l" rtl="0">
              <a:spcBef>
                <a:spcPts val="0"/>
              </a:spcBef>
              <a:spcAft>
                <a:spcPts val="0"/>
              </a:spcAft>
              <a:buSzPts val="1100"/>
              <a:buChar char="○"/>
            </a:pPr>
            <a:r>
              <a:rPr lang="en"/>
              <a:t>updates pod with a node assignment, nodes poll checking which pods have their matching assignment</a:t>
            </a:r>
            <a:endParaRPr/>
          </a:p>
          <a:p>
            <a:pPr marL="457200" lvl="0" indent="-298450" algn="l" rtl="0">
              <a:spcBef>
                <a:spcPts val="0"/>
              </a:spcBef>
              <a:spcAft>
                <a:spcPts val="0"/>
              </a:spcAft>
              <a:buSzPts val="1100"/>
              <a:buChar char="●"/>
            </a:pPr>
            <a:r>
              <a:rPr lang="en"/>
              <a:t>takes into account variety of reqs, affinity, anti-affinity, hw resources etc</a:t>
            </a:r>
            <a:endParaRPr/>
          </a:p>
          <a:p>
            <a:pPr marL="457200" lvl="0" indent="-298450" algn="l" rtl="0">
              <a:spcBef>
                <a:spcPts val="0"/>
              </a:spcBef>
              <a:spcAft>
                <a:spcPts val="0"/>
              </a:spcAft>
              <a:buSzPts val="1100"/>
              <a:buChar char="●"/>
            </a:pPr>
            <a:r>
              <a:rPr lang="en"/>
              <a:t>possible to actually run more than one scheduler</a:t>
            </a:r>
            <a:endParaRPr/>
          </a:p>
          <a:p>
            <a:pPr marL="914400" lvl="1" indent="-298450" algn="l" rtl="0">
              <a:spcBef>
                <a:spcPts val="0"/>
              </a:spcBef>
              <a:spcAft>
                <a:spcPts val="0"/>
              </a:spcAft>
              <a:buSzPts val="1100"/>
              <a:buChar char="○"/>
            </a:pPr>
            <a:r>
              <a:rPr lang="en"/>
              <a:t>example: kube-batch is a gang scheduler based off LSF/Symphony from IBM</a:t>
            </a:r>
            <a:endParaRPr/>
          </a:p>
        </p:txBody>
      </p:sp>
    </p:spTree>
    <p:extLst>
      <p:ext uri="{BB962C8B-B14F-4D97-AF65-F5344CB8AC3E}">
        <p14:creationId xmlns:p14="http://schemas.microsoft.com/office/powerpoint/2010/main" val="257221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72212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extLst>
      <p:ext uri="{BB962C8B-B14F-4D97-AF65-F5344CB8AC3E}">
        <p14:creationId xmlns:p14="http://schemas.microsoft.com/office/powerpoint/2010/main" val="11911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4550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1262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9fc81a0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9fc81a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single host daemon required for a being a part of a kubernetes cluster</a:t>
            </a:r>
            <a:endParaRPr/>
          </a:p>
          <a:p>
            <a:pPr marL="457200" lvl="0" indent="-298450" algn="l" rtl="0">
              <a:spcBef>
                <a:spcPts val="0"/>
              </a:spcBef>
              <a:spcAft>
                <a:spcPts val="0"/>
              </a:spcAft>
              <a:buSzPts val="1100"/>
              <a:buChar char="●"/>
            </a:pPr>
            <a:r>
              <a:rPr lang="en"/>
              <a:t>can read pod manifests from several different locations</a:t>
            </a:r>
            <a:endParaRPr/>
          </a:p>
          <a:p>
            <a:pPr marL="457200" lvl="0" indent="-298450" algn="l" rtl="0">
              <a:spcBef>
                <a:spcPts val="0"/>
              </a:spcBef>
              <a:spcAft>
                <a:spcPts val="0"/>
              </a:spcAft>
              <a:buSzPts val="1100"/>
              <a:buChar char="●"/>
            </a:pPr>
            <a:r>
              <a:rPr lang="en"/>
              <a:t>workers: poll kube-apiserver looking for what they should run</a:t>
            </a:r>
            <a:endParaRPr/>
          </a:p>
          <a:p>
            <a:pPr marL="457200" lvl="0" indent="-298450" algn="l" rtl="0">
              <a:spcBef>
                <a:spcPts val="0"/>
              </a:spcBef>
              <a:spcAft>
                <a:spcPts val="0"/>
              </a:spcAft>
              <a:buSzPts val="1100"/>
              <a:buChar char="●"/>
            </a:pPr>
            <a:r>
              <a:rPr lang="en"/>
              <a:t>masters: run the master services as static manifests found locally on the host</a:t>
            </a:r>
            <a:endParaRPr/>
          </a:p>
        </p:txBody>
      </p:sp>
    </p:spTree>
    <p:extLst>
      <p:ext uri="{BB962C8B-B14F-4D97-AF65-F5344CB8AC3E}">
        <p14:creationId xmlns:p14="http://schemas.microsoft.com/office/powerpoint/2010/main" val="1031737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9fc81a0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9fc81a0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kube-proxy is the plumber</a:t>
            </a:r>
            <a:endParaRPr/>
          </a:p>
          <a:p>
            <a:pPr marL="457200" lvl="0" indent="-298450" algn="l" rtl="0">
              <a:spcBef>
                <a:spcPts val="0"/>
              </a:spcBef>
              <a:spcAft>
                <a:spcPts val="0"/>
              </a:spcAft>
              <a:buSzPts val="1100"/>
              <a:buChar char="●"/>
            </a:pPr>
            <a:r>
              <a:rPr lang="en"/>
              <a:t>creates the rules on the host to map and expose services</a:t>
            </a:r>
            <a:endParaRPr/>
          </a:p>
          <a:p>
            <a:pPr marL="457200" lvl="0" indent="-298450" algn="l" rtl="0">
              <a:spcBef>
                <a:spcPts val="0"/>
              </a:spcBef>
              <a:spcAft>
                <a:spcPts val="0"/>
              </a:spcAft>
              <a:buSzPts val="1100"/>
              <a:buChar char="●"/>
            </a:pPr>
            <a:r>
              <a:rPr lang="en"/>
              <a:t>uses a combination of ipvs and iptables to manage networking/loadbalancing</a:t>
            </a:r>
            <a:endParaRPr/>
          </a:p>
          <a:p>
            <a:pPr marL="457200" lvl="0" indent="-298450" algn="l" rtl="0">
              <a:spcBef>
                <a:spcPts val="0"/>
              </a:spcBef>
              <a:spcAft>
                <a:spcPts val="0"/>
              </a:spcAft>
              <a:buSzPts val="1100"/>
              <a:buChar char="●"/>
            </a:pPr>
            <a:r>
              <a:rPr lang="en"/>
              <a:t>ipvs is more performant and opens the door to a wider feature set (port ranges, better lb rules etc)</a:t>
            </a:r>
            <a:endParaRPr/>
          </a:p>
        </p:txBody>
      </p:sp>
    </p:spTree>
    <p:extLst>
      <p:ext uri="{BB962C8B-B14F-4D97-AF65-F5344CB8AC3E}">
        <p14:creationId xmlns:p14="http://schemas.microsoft.com/office/powerpoint/2010/main" val="2210782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Kubernetes functions with multiple different containerizers</a:t>
            </a:r>
            <a:endParaRPr/>
          </a:p>
          <a:p>
            <a:pPr marL="457200" lvl="0" indent="-298450" algn="l" rtl="0">
              <a:spcBef>
                <a:spcPts val="0"/>
              </a:spcBef>
              <a:spcAft>
                <a:spcPts val="0"/>
              </a:spcAft>
              <a:buSzPts val="1100"/>
              <a:buChar char="●"/>
            </a:pPr>
            <a:r>
              <a:rPr lang="en"/>
              <a:t>Interacts with them through the CRI - container runtime interface</a:t>
            </a:r>
            <a:endParaRPr/>
          </a:p>
          <a:p>
            <a:pPr marL="457200" lvl="0" indent="-298450" algn="l" rtl="0">
              <a:spcBef>
                <a:spcPts val="0"/>
              </a:spcBef>
              <a:spcAft>
                <a:spcPts val="0"/>
              </a:spcAft>
              <a:buSzPts val="1100"/>
              <a:buChar char="●"/>
            </a:pPr>
            <a:r>
              <a:rPr lang="en"/>
              <a:t>CRI creates a ‘shim’ to talk between kubelet and the container runtime </a:t>
            </a:r>
            <a:endParaRPr/>
          </a:p>
          <a:p>
            <a:pPr marL="457200" lvl="0" indent="-298450" algn="l" rtl="0">
              <a:spcBef>
                <a:spcPts val="0"/>
              </a:spcBef>
              <a:spcAft>
                <a:spcPts val="0"/>
              </a:spcAft>
              <a:buSzPts val="1100"/>
              <a:buChar char="●"/>
            </a:pPr>
            <a:r>
              <a:rPr lang="en"/>
              <a:t>cri-o is a cool one that allows you to run any oci compatible image/runtime in Kubernetes</a:t>
            </a:r>
            <a:endParaRPr/>
          </a:p>
          <a:p>
            <a:pPr marL="457200" lvl="0" indent="-298450" algn="l" rtl="0">
              <a:spcBef>
                <a:spcPts val="0"/>
              </a:spcBef>
              <a:spcAft>
                <a:spcPts val="0"/>
              </a:spcAft>
              <a:buSzPts val="1100"/>
              <a:buChar char="●"/>
            </a:pPr>
            <a:r>
              <a:rPr lang="en"/>
              <a:t> kata is a super lightweight KVM wrapper</a:t>
            </a:r>
            <a:endParaRPr/>
          </a:p>
        </p:txBody>
      </p:sp>
    </p:spTree>
    <p:extLst>
      <p:ext uri="{BB962C8B-B14F-4D97-AF65-F5344CB8AC3E}">
        <p14:creationId xmlns:p14="http://schemas.microsoft.com/office/powerpoint/2010/main" val="155807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43286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313186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extLst>
      <p:ext uri="{BB962C8B-B14F-4D97-AF65-F5344CB8AC3E}">
        <p14:creationId xmlns:p14="http://schemas.microsoft.com/office/powerpoint/2010/main" val="782152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fc81a0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fc81a0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marL="457200" lvl="0" indent="-298450" algn="l" rtl="0">
              <a:spcBef>
                <a:spcPts val="0"/>
              </a:spcBef>
              <a:spcAft>
                <a:spcPts val="0"/>
              </a:spcAft>
              <a:buClr>
                <a:schemeClr val="dk1"/>
              </a:buClr>
              <a:buSzPts val="1100"/>
              <a:buChar char="●"/>
            </a:pPr>
            <a:r>
              <a:rPr lang="en"/>
              <a:t>Pods are given a cluster unique IP for the duration of its lifecycle.</a:t>
            </a:r>
            <a:endParaRPr/>
          </a:p>
          <a:p>
            <a:pPr marL="914400" lvl="1" indent="-298450" algn="l" rtl="0">
              <a:spcBef>
                <a:spcPts val="0"/>
              </a:spcBef>
              <a:spcAft>
                <a:spcPts val="0"/>
              </a:spcAft>
              <a:buClr>
                <a:schemeClr val="dk1"/>
              </a:buClr>
              <a:buSzPts val="1100"/>
              <a:buChar char="○"/>
            </a:pPr>
            <a:r>
              <a:rPr lang="en"/>
              <a:t>Think dhcp, a Pod will be given a static lease for as long as it’s around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7276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https://docs.docker.com/engine/docker-overview/</a:t>
            </a:r>
            <a:endParaRPr lang="en-US"/>
          </a:p>
        </p:txBody>
      </p:sp>
      <p:sp>
        <p:nvSpPr>
          <p:cNvPr id="4" name="Slide Number Placeholder 3"/>
          <p:cNvSpPr>
            <a:spLocks noGrp="1"/>
          </p:cNvSpPr>
          <p:nvPr>
            <p:ph type="sldNum" sz="quarter" idx="10"/>
          </p:nvPr>
        </p:nvSpPr>
        <p:spPr/>
        <p:txBody>
          <a:bodyPr/>
          <a:lstStyle/>
          <a:p>
            <a:fld id="{29A5BF50-878E-F849-9CA5-A339F32B1159}" type="slidenum">
              <a:rPr lang="en-US" smtClean="0"/>
              <a:t>3</a:t>
            </a:fld>
            <a:endParaRPr lang="en-US"/>
          </a:p>
        </p:txBody>
      </p:sp>
    </p:spTree>
    <p:extLst>
      <p:ext uri="{BB962C8B-B14F-4D97-AF65-F5344CB8AC3E}">
        <p14:creationId xmlns:p14="http://schemas.microsoft.com/office/powerpoint/2010/main" val="392334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344041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1961915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extLst>
      <p:ext uri="{BB962C8B-B14F-4D97-AF65-F5344CB8AC3E}">
        <p14:creationId xmlns:p14="http://schemas.microsoft.com/office/powerpoint/2010/main" val="654070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extLst>
      <p:ext uri="{BB962C8B-B14F-4D97-AF65-F5344CB8AC3E}">
        <p14:creationId xmlns:p14="http://schemas.microsoft.com/office/powerpoint/2010/main" val="549211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74319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5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57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9fc81a0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9fc81a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ephemeral. Repeat repeat repeat.</a:t>
            </a:r>
            <a:endParaRPr/>
          </a:p>
        </p:txBody>
      </p:sp>
    </p:spTree>
    <p:extLst>
      <p:ext uri="{BB962C8B-B14F-4D97-AF65-F5344CB8AC3E}">
        <p14:creationId xmlns:p14="http://schemas.microsoft.com/office/powerpoint/2010/main" val="1023854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f07f232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f07f23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extLst>
      <p:ext uri="{BB962C8B-B14F-4D97-AF65-F5344CB8AC3E}">
        <p14:creationId xmlns:p14="http://schemas.microsoft.com/office/powerpoint/2010/main" val="1312164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f07f232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f07f23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clusterIP,LB - Bob</a:t>
            </a:r>
            <a:endParaRPr/>
          </a:p>
          <a:p>
            <a:pPr marL="0" lvl="0" indent="0" algn="l" rtl="0">
              <a:spcBef>
                <a:spcPts val="0"/>
              </a:spcBef>
              <a:spcAft>
                <a:spcPts val="0"/>
              </a:spcAft>
              <a:buNone/>
            </a:pPr>
            <a:r>
              <a:rPr lang="en"/>
              <a:t>Nodeport,External - Jeff</a:t>
            </a:r>
            <a:endParaRPr/>
          </a:p>
        </p:txBody>
      </p:sp>
    </p:spTree>
    <p:extLst>
      <p:ext uri="{BB962C8B-B14F-4D97-AF65-F5344CB8AC3E}">
        <p14:creationId xmlns:p14="http://schemas.microsoft.com/office/powerpoint/2010/main" val="317006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A5BF50-878E-F849-9CA5-A339F32B1159}" type="slidenum">
              <a:rPr lang="en-US" smtClean="0"/>
              <a:t>4</a:t>
            </a:fld>
            <a:endParaRPr lang="en-US"/>
          </a:p>
        </p:txBody>
      </p:sp>
    </p:spTree>
    <p:extLst>
      <p:ext uri="{BB962C8B-B14F-4D97-AF65-F5344CB8AC3E}">
        <p14:creationId xmlns:p14="http://schemas.microsoft.com/office/powerpoint/2010/main" val="2578539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extLst>
      <p:ext uri="{BB962C8B-B14F-4D97-AF65-F5344CB8AC3E}">
        <p14:creationId xmlns:p14="http://schemas.microsoft.com/office/powerpoint/2010/main" val="2861005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extLst>
      <p:ext uri="{BB962C8B-B14F-4D97-AF65-F5344CB8AC3E}">
        <p14:creationId xmlns:p14="http://schemas.microsoft.com/office/powerpoint/2010/main" val="2587724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extLst>
      <p:ext uri="{BB962C8B-B14F-4D97-AF65-F5344CB8AC3E}">
        <p14:creationId xmlns:p14="http://schemas.microsoft.com/office/powerpoint/2010/main" val="2010306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extLst>
      <p:ext uri="{BB962C8B-B14F-4D97-AF65-F5344CB8AC3E}">
        <p14:creationId xmlns:p14="http://schemas.microsoft.com/office/powerpoint/2010/main" val="2845592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extLst>
      <p:ext uri="{BB962C8B-B14F-4D97-AF65-F5344CB8AC3E}">
        <p14:creationId xmlns:p14="http://schemas.microsoft.com/office/powerpoint/2010/main" val="2139199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extLst>
      <p:ext uri="{BB962C8B-B14F-4D97-AF65-F5344CB8AC3E}">
        <p14:creationId xmlns:p14="http://schemas.microsoft.com/office/powerpoint/2010/main" val="61516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0b0ca7763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0b0ca776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 - </a:t>
            </a:r>
            <a:r>
              <a:rPr lang="en-US" dirty="0" err="1"/>
              <a:t>github.com</a:t>
            </a:r>
            <a:r>
              <a:rPr lang="en-US" dirty="0"/>
              <a:t>/</a:t>
            </a:r>
            <a:r>
              <a:rPr lang="en-US" dirty="0" err="1"/>
              <a:t>mrbobbytables</a:t>
            </a:r>
            <a:r>
              <a:rPr lang="en-US" dirty="0"/>
              <a:t>/k8s-intro-tutorials/blob/master/core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0266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09fc81a0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09fc81a0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81246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aa73fac6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aa73fac6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define the number of pods you want running with the replicas field.</a:t>
            </a:r>
            <a:endParaRPr/>
          </a:p>
          <a:p>
            <a:pPr marL="0" lvl="0" indent="0" algn="l" rtl="0">
              <a:spcBef>
                <a:spcPts val="0"/>
              </a:spcBef>
              <a:spcAft>
                <a:spcPts val="0"/>
              </a:spcAft>
              <a:buNone/>
            </a:pPr>
            <a:r>
              <a:rPr lang="en"/>
              <a:t>You then define the selector the ReplicaSet will use to look for Pods and ensure they’re running.</a:t>
            </a:r>
            <a:endParaRPr/>
          </a:p>
        </p:txBody>
      </p:sp>
    </p:spTree>
    <p:extLst>
      <p:ext uri="{BB962C8B-B14F-4D97-AF65-F5344CB8AC3E}">
        <p14:creationId xmlns:p14="http://schemas.microsoft.com/office/powerpoint/2010/main" val="4050000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35fac357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35fac35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extLst>
      <p:ext uri="{BB962C8B-B14F-4D97-AF65-F5344CB8AC3E}">
        <p14:creationId xmlns:p14="http://schemas.microsoft.com/office/powerpoint/2010/main" val="174334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extLst>
      <p:ext uri="{BB962C8B-B14F-4D97-AF65-F5344CB8AC3E}">
        <p14:creationId xmlns:p14="http://schemas.microsoft.com/office/powerpoint/2010/main" val="169889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09fc81a0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09fc81a0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2396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extLst>
      <p:ext uri="{BB962C8B-B14F-4D97-AF65-F5344CB8AC3E}">
        <p14:creationId xmlns:p14="http://schemas.microsoft.com/office/powerpoint/2010/main" val="1811626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extLst>
      <p:ext uri="{BB962C8B-B14F-4D97-AF65-F5344CB8AC3E}">
        <p14:creationId xmlns:p14="http://schemas.microsoft.com/office/powerpoint/2010/main" val="1287603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0b0ca776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0b0ca776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Daemonsets schedule pods across all nodes matching certain criteria. </a:t>
            </a:r>
            <a:endParaRPr/>
          </a:p>
          <a:p>
            <a:pPr marL="0" lvl="0" indent="0" algn="l" rtl="0">
              <a:spcBef>
                <a:spcPts val="0"/>
              </a:spcBef>
              <a:spcAft>
                <a:spcPts val="0"/>
              </a:spcAft>
              <a:buNone/>
            </a:pPr>
            <a:endParaRPr/>
          </a:p>
          <a:p>
            <a:pPr marL="0" lvl="0" indent="0" algn="l" rtl="0">
              <a:spcBef>
                <a:spcPts val="0"/>
              </a:spcBef>
              <a:spcAft>
                <a:spcPts val="0"/>
              </a:spcAft>
              <a:buNone/>
            </a:pPr>
            <a:r>
              <a:rPr lang="en"/>
              <a:t>They work best for services like log shipping and health monitoring. </a:t>
            </a:r>
            <a:endParaRPr/>
          </a:p>
          <a:p>
            <a:pPr marL="0" lvl="0" indent="0" algn="l" rtl="0">
              <a:spcBef>
                <a:spcPts val="0"/>
              </a:spcBef>
              <a:spcAft>
                <a:spcPts val="0"/>
              </a:spcAft>
              <a:buNone/>
            </a:pPr>
            <a:endParaRPr/>
          </a:p>
          <a:p>
            <a:pPr marL="0" lvl="0" indent="0" algn="l" rtl="0">
              <a:spcBef>
                <a:spcPts val="0"/>
              </a:spcBef>
              <a:spcAft>
                <a:spcPts val="0"/>
              </a:spcAft>
              <a:buNone/>
            </a:pPr>
            <a:r>
              <a:rPr lang="en"/>
              <a:t>The criteria can be anything from the specific OS or Arch, or your own cluster-specific labels.</a:t>
            </a:r>
            <a:endParaRPr/>
          </a:p>
        </p:txBody>
      </p:sp>
    </p:spTree>
    <p:extLst>
      <p:ext uri="{BB962C8B-B14F-4D97-AF65-F5344CB8AC3E}">
        <p14:creationId xmlns:p14="http://schemas.microsoft.com/office/powerpoint/2010/main" val="1526121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0b0ca7763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0b0ca776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Tailored to apps that must persist or maintain state: namely databases</a:t>
            </a:r>
            <a:endParaRPr dirty="0"/>
          </a:p>
          <a:p>
            <a:pPr marL="457200" lvl="0" indent="-298450" algn="l" rtl="0">
              <a:spcBef>
                <a:spcPts val="0"/>
              </a:spcBef>
              <a:spcAft>
                <a:spcPts val="0"/>
              </a:spcAft>
              <a:buSzPts val="1100"/>
              <a:buChar char="●"/>
            </a:pPr>
            <a:r>
              <a:rPr lang="en" dirty="0"/>
              <a:t>Generally these systems care a bit more about their identity, their hostname their IP </a:t>
            </a:r>
            <a:r>
              <a:rPr lang="en" dirty="0" err="1"/>
              <a:t>etc</a:t>
            </a:r>
            <a:endParaRPr dirty="0"/>
          </a:p>
          <a:p>
            <a:pPr marL="914400" lvl="1" indent="-298450" algn="l" rtl="0">
              <a:spcBef>
                <a:spcPts val="0"/>
              </a:spcBef>
              <a:spcAft>
                <a:spcPts val="0"/>
              </a:spcAft>
              <a:buSzPts val="1100"/>
              <a:buChar char="○"/>
            </a:pPr>
            <a:r>
              <a:rPr lang="en" dirty="0"/>
              <a:t>instead of that random string on the end of a pod name, they’ll get a predictable value</a:t>
            </a:r>
            <a:endParaRPr dirty="0"/>
          </a:p>
          <a:p>
            <a:pPr marL="457200" lvl="0" indent="-298450" algn="l" rtl="0">
              <a:spcBef>
                <a:spcPts val="0"/>
              </a:spcBef>
              <a:spcAft>
                <a:spcPts val="0"/>
              </a:spcAft>
              <a:buSzPts val="1100"/>
              <a:buChar char="●"/>
            </a:pPr>
            <a:r>
              <a:rPr lang="en" dirty="0"/>
              <a:t>Follows the convention of </a:t>
            </a:r>
            <a:r>
              <a:rPr lang="en" dirty="0" err="1"/>
              <a:t>statefulset</a:t>
            </a:r>
            <a:r>
              <a:rPr lang="en" dirty="0"/>
              <a:t> name - ordinal index</a:t>
            </a:r>
            <a:endParaRPr dirty="0"/>
          </a:p>
          <a:p>
            <a:pPr marL="914400" lvl="1" indent="-298450" algn="l" rtl="0">
              <a:spcBef>
                <a:spcPts val="0"/>
              </a:spcBef>
              <a:spcAft>
                <a:spcPts val="0"/>
              </a:spcAft>
              <a:buSzPts val="1100"/>
              <a:buChar char="○"/>
            </a:pPr>
            <a:r>
              <a:rPr lang="en" dirty="0"/>
              <a:t>ordinal index correlates to replica</a:t>
            </a:r>
            <a:endParaRPr dirty="0"/>
          </a:p>
          <a:p>
            <a:pPr marL="914400" lvl="1" indent="-298450" algn="l" rtl="0">
              <a:spcBef>
                <a:spcPts val="0"/>
              </a:spcBef>
              <a:spcAft>
                <a:spcPts val="0"/>
              </a:spcAft>
              <a:buSzPts val="1100"/>
              <a:buChar char="○"/>
            </a:pPr>
            <a:r>
              <a:rPr lang="en" dirty="0">
                <a:solidFill>
                  <a:schemeClr val="dk1"/>
                </a:solidFill>
              </a:rPr>
              <a:t>Ordinal starts at 0, just like a normal array e.g. mysql-0</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naming convention carries over to network identity and storage</a:t>
            </a:r>
            <a:endParaRPr dirty="0">
              <a:solidFill>
                <a:schemeClr val="dk1"/>
              </a:solidFill>
            </a:endParaRPr>
          </a:p>
        </p:txBody>
      </p:sp>
    </p:spTree>
    <p:extLst>
      <p:ext uri="{BB962C8B-B14F-4D97-AF65-F5344CB8AC3E}">
        <p14:creationId xmlns:p14="http://schemas.microsoft.com/office/powerpoint/2010/main" val="1015929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extLst>
      <p:ext uri="{BB962C8B-B14F-4D97-AF65-F5344CB8AC3E}">
        <p14:creationId xmlns:p14="http://schemas.microsoft.com/office/powerpoint/2010/main" val="357372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extLst>
      <p:ext uri="{BB962C8B-B14F-4D97-AF65-F5344CB8AC3E}">
        <p14:creationId xmlns:p14="http://schemas.microsoft.com/office/powerpoint/2010/main" val="206719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extLst>
      <p:ext uri="{BB962C8B-B14F-4D97-AF65-F5344CB8AC3E}">
        <p14:creationId xmlns:p14="http://schemas.microsoft.com/office/powerpoint/2010/main" val="29718389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408c30f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408c30f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 Major components with volumes in a Pod Spec:</a:t>
            </a:r>
            <a:endParaRPr/>
          </a:p>
          <a:p>
            <a:pPr marL="914400" lvl="1" indent="-298450" algn="l" rtl="0">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marL="914400" lvl="1" indent="-298450" algn="l" rtl="0">
              <a:spcBef>
                <a:spcPts val="0"/>
              </a:spcBef>
              <a:spcAft>
                <a:spcPts val="0"/>
              </a:spcAft>
              <a:buSzPts val="1100"/>
              <a:buChar char="○"/>
            </a:pPr>
            <a:r>
              <a:rPr lang="en">
                <a:solidFill>
                  <a:schemeClr val="dk1"/>
                </a:solidFill>
              </a:rPr>
              <a:t>volumeMounts  are part of each container’s definition</a:t>
            </a:r>
            <a:endParaRPr/>
          </a:p>
        </p:txBody>
      </p:sp>
    </p:spTree>
    <p:extLst>
      <p:ext uri="{BB962C8B-B14F-4D97-AF65-F5344CB8AC3E}">
        <p14:creationId xmlns:p14="http://schemas.microsoft.com/office/powerpoint/2010/main" val="4063551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408c30fd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408c30f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PVs are k8s objects that represent underlying storage.</a:t>
            </a:r>
            <a:endParaRPr/>
          </a:p>
          <a:p>
            <a:pPr marL="0" lvl="0" indent="0" algn="l" rtl="0">
              <a:spcBef>
                <a:spcPts val="0"/>
              </a:spcBef>
              <a:spcAft>
                <a:spcPts val="0"/>
              </a:spcAft>
              <a:buNone/>
            </a:pPr>
            <a:r>
              <a:rPr lang="en"/>
              <a:t>They don’t belong to any namespace, they are a global resource.</a:t>
            </a:r>
            <a:endParaRPr/>
          </a:p>
          <a:p>
            <a:pPr marL="0" lvl="0" indent="0" algn="l" rtl="0">
              <a:spcBef>
                <a:spcPts val="0"/>
              </a:spcBef>
              <a:spcAft>
                <a:spcPts val="0"/>
              </a:spcAft>
              <a:buNone/>
            </a:pPr>
            <a:r>
              <a:rPr lang="en"/>
              <a:t>As such users aren’t usually the ones creating PVs, that’s left up to admins. </a:t>
            </a:r>
            <a:endParaRPr/>
          </a:p>
          <a:p>
            <a:pPr marL="0" lvl="0" indent="0" algn="l" rtl="0">
              <a:spcBef>
                <a:spcPts val="0"/>
              </a:spcBef>
              <a:spcAft>
                <a:spcPts val="0"/>
              </a:spcAft>
              <a:buNone/>
            </a:pPr>
            <a:r>
              <a:rPr lang="en"/>
              <a:t>The way a user consumes a PV is by creating a PVC.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5111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extLst>
      <p:ext uri="{BB962C8B-B14F-4D97-AF65-F5344CB8AC3E}">
        <p14:creationId xmlns:p14="http://schemas.microsoft.com/office/powerpoint/2010/main" val="3608335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b0ca776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0b0ca77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Unlike a PV, a PVC is based within a namespace (with the pod)</a:t>
            </a:r>
            <a:endParaRPr/>
          </a:p>
          <a:p>
            <a:pPr marL="0" lvl="0" indent="0" algn="l" rtl="0">
              <a:spcBef>
                <a:spcPts val="0"/>
              </a:spcBef>
              <a:spcAft>
                <a:spcPts val="0"/>
              </a:spcAft>
              <a:buNone/>
            </a:pPr>
            <a:r>
              <a:rPr lang="en"/>
              <a:t>It is a one-to-one mapping of a user claim to a global storage offer.</a:t>
            </a:r>
            <a:endParaRPr/>
          </a:p>
          <a:p>
            <a:pPr marL="0" lvl="0" indent="0" algn="l" rtl="0">
              <a:spcBef>
                <a:spcPts val="0"/>
              </a:spcBef>
              <a:spcAft>
                <a:spcPts val="0"/>
              </a:spcAft>
              <a:buNone/>
            </a:pPr>
            <a:r>
              <a:rPr lang="en"/>
              <a:t>A user can define specific requirements for their PVC so it gets matched with a specific PV.</a:t>
            </a:r>
            <a:endParaRPr/>
          </a:p>
        </p:txBody>
      </p:sp>
    </p:spTree>
    <p:extLst>
      <p:ext uri="{BB962C8B-B14F-4D97-AF65-F5344CB8AC3E}">
        <p14:creationId xmlns:p14="http://schemas.microsoft.com/office/powerpoint/2010/main" val="4137071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41507fd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41507fd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PV, you define the capacity, whether you want a filesystem or a block device, and the access mode.</a:t>
            </a:r>
            <a:endParaRPr/>
          </a:p>
          <a:p>
            <a:pPr marL="0" lvl="0" indent="0" algn="l" rtl="0">
              <a:spcBef>
                <a:spcPts val="0"/>
              </a:spcBef>
              <a:spcAft>
                <a:spcPts val="0"/>
              </a:spcAft>
              <a:buNone/>
            </a:pPr>
            <a:endParaRPr/>
          </a:p>
          <a:p>
            <a:pPr marL="0" lvl="0" indent="0" algn="l" rtl="0">
              <a:spcBef>
                <a:spcPts val="0"/>
              </a:spcBef>
              <a:spcAft>
                <a:spcPts val="0"/>
              </a:spcAft>
              <a:buNone/>
            </a:pPr>
            <a:r>
              <a:rPr lang="en"/>
              <a:t>A word on accessModes:</a:t>
            </a:r>
            <a:endParaRPr/>
          </a:p>
          <a:p>
            <a:pPr marL="0" lvl="0" indent="0" algn="l" rtl="0">
              <a:spcBef>
                <a:spcPts val="0"/>
              </a:spcBef>
              <a:spcAft>
                <a:spcPts val="0"/>
              </a:spcAft>
              <a:buNone/>
            </a:pPr>
            <a:r>
              <a:rPr lang="en"/>
              <a:t>RWO means only a single pod will be able to (through a PVC) mount this.</a:t>
            </a:r>
            <a:endParaRPr/>
          </a:p>
          <a:p>
            <a:pPr marL="0" lvl="0" indent="0" algn="l" rtl="0">
              <a:spcBef>
                <a:spcPts val="0"/>
              </a:spcBef>
              <a:spcAft>
                <a:spcPts val="0"/>
              </a:spcAft>
              <a:buNone/>
            </a:pPr>
            <a:r>
              <a:rPr lang="en"/>
              <a:t>ROM means many pods can mount this, but none can write.</a:t>
            </a:r>
            <a:endParaRPr/>
          </a:p>
          <a:p>
            <a:pPr marL="0" lvl="0" indent="0" algn="l" rtl="0">
              <a:spcBef>
                <a:spcPts val="0"/>
              </a:spcBef>
              <a:spcAft>
                <a:spcPts val="0"/>
              </a:spcAft>
              <a:buNone/>
            </a:pPr>
            <a:r>
              <a:rPr lang="en"/>
              <a:t>RWM means, well, many pods can mount and write.</a:t>
            </a:r>
            <a:endParaRPr/>
          </a:p>
        </p:txBody>
      </p:sp>
    </p:spTree>
    <p:extLst>
      <p:ext uri="{BB962C8B-B14F-4D97-AF65-F5344CB8AC3E}">
        <p14:creationId xmlns:p14="http://schemas.microsoft.com/office/powerpoint/2010/main" val="4004420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41507fd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41507fd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you need to specify your reclaim policy. If a PVC goes away, should the PV clean itself up or do you want manual intervention? Manual intervention is certainly safer, but everyone's use case may vary.</a:t>
            </a:r>
            <a:endParaRPr/>
          </a:p>
          <a:p>
            <a:pPr marL="0" lvl="0" indent="0" algn="l" rtl="0">
              <a:spcBef>
                <a:spcPts val="0"/>
              </a:spcBef>
              <a:spcAft>
                <a:spcPts val="0"/>
              </a:spcAft>
              <a:buNone/>
            </a:pPr>
            <a:endParaRPr/>
          </a:p>
          <a:p>
            <a:pPr marL="0" lvl="0" indent="0" algn="l" rtl="0">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extLst>
      <p:ext uri="{BB962C8B-B14F-4D97-AF65-F5344CB8AC3E}">
        <p14:creationId xmlns:p14="http://schemas.microsoft.com/office/powerpoint/2010/main" val="2724045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68f500b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68f500b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the PV, you define your accessModes for your PVC. A PV and a PVC match through their accessModes.</a:t>
            </a:r>
            <a:endParaRPr/>
          </a:p>
          <a:p>
            <a:pPr marL="0" lvl="0" indent="0" algn="l" rtl="0">
              <a:spcBef>
                <a:spcPts val="0"/>
              </a:spcBef>
              <a:spcAft>
                <a:spcPts val="0"/>
              </a:spcAft>
              <a:buNone/>
            </a:pPr>
            <a:r>
              <a:rPr lang="en"/>
              <a:t>Likewise, you request how much storage your PVC will require. </a:t>
            </a:r>
            <a:br>
              <a:rPr lang="en"/>
            </a:br>
            <a:r>
              <a:rPr lang="en"/>
              <a:t>Finally, you can specify what className you require. </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this can be arbitrary and highly dependent on your environment. </a:t>
            </a:r>
            <a:endParaRPr/>
          </a:p>
        </p:txBody>
      </p:sp>
    </p:spTree>
    <p:extLst>
      <p:ext uri="{BB962C8B-B14F-4D97-AF65-F5344CB8AC3E}">
        <p14:creationId xmlns:p14="http://schemas.microsoft.com/office/powerpoint/2010/main" val="2164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8f500b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68f500b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defines a PV with 2Gi of space and a label.</a:t>
            </a:r>
            <a:endParaRPr/>
          </a:p>
          <a:p>
            <a:pPr marL="0" lvl="0" indent="0" algn="l" rtl="0">
              <a:spcBef>
                <a:spcPts val="0"/>
              </a:spcBef>
              <a:spcAft>
                <a:spcPts val="0"/>
              </a:spcAft>
              <a:buNone/>
            </a:pPr>
            <a:r>
              <a:rPr lang="en"/>
              <a:t>The PV is using the hostPath volume type, and thus they have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r>
              <a:rPr lang="en"/>
              <a:t>The PVC is looking for 1Gi of storage and is looking for a PV with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slide: match on labels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10100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559c44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6559c4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get or describe a PV, you will see that they have several different states.</a:t>
            </a:r>
            <a:endParaRPr/>
          </a:p>
          <a:p>
            <a:pPr marL="0" lvl="0" indent="0" algn="l" rtl="0">
              <a:spcBef>
                <a:spcPts val="0"/>
              </a:spcBef>
              <a:spcAft>
                <a:spcPts val="0"/>
              </a:spcAft>
              <a:buNone/>
            </a:pPr>
            <a:endParaRPr/>
          </a:p>
          <a:p>
            <a:pPr marL="0" lvl="0" indent="0" algn="l" rtl="0">
              <a:spcBef>
                <a:spcPts val="0"/>
              </a:spcBef>
              <a:spcAft>
                <a:spcPts val="0"/>
              </a:spcAft>
              <a:buNone/>
            </a:pPr>
            <a:r>
              <a:rPr lang="en"/>
              <a:t>The diagram has a pretty good explanation but it warrants going over.</a:t>
            </a:r>
            <a:endParaRPr/>
          </a:p>
          <a:p>
            <a:pPr marL="0" lvl="0" indent="0" algn="l" rtl="0">
              <a:spcBef>
                <a:spcPts val="0"/>
              </a:spcBef>
              <a:spcAft>
                <a:spcPts val="0"/>
              </a:spcAft>
              <a:buNone/>
            </a:pPr>
            <a:r>
              <a:rPr lang="en"/>
              <a:t>Available - The PV is ready and available</a:t>
            </a:r>
            <a:endParaRPr/>
          </a:p>
          <a:p>
            <a:pPr marL="0" lvl="0" indent="0" algn="l" rtl="0">
              <a:spcBef>
                <a:spcPts val="0"/>
              </a:spcBef>
              <a:spcAft>
                <a:spcPts val="0"/>
              </a:spcAft>
              <a:buNone/>
            </a:pPr>
            <a:r>
              <a:rPr lang="en"/>
              <a:t>Bound - The PV has been bound to a PVC and is not available.</a:t>
            </a:r>
            <a:endParaRPr/>
          </a:p>
          <a:p>
            <a:pPr marL="0" lvl="0" indent="0" algn="l" rtl="0">
              <a:spcBef>
                <a:spcPts val="0"/>
              </a:spcBef>
              <a:spcAft>
                <a:spcPts val="0"/>
              </a:spcAft>
              <a:buNone/>
            </a:pPr>
            <a:r>
              <a:rPr lang="en"/>
              <a:t>Released - The PVC no longer exists. The PV is in a state that (depending on reclaimPolicy) requires manual intervention</a:t>
            </a:r>
            <a:endParaRPr/>
          </a:p>
          <a:p>
            <a:pPr marL="0" lvl="0" indent="0" algn="l" rtl="0">
              <a:spcBef>
                <a:spcPts val="0"/>
              </a:spcBef>
              <a:spcAft>
                <a:spcPts val="0"/>
              </a:spcAft>
              <a:buNone/>
            </a:pPr>
            <a:r>
              <a:rPr lang="en"/>
              <a:t>Failed - For some reason, Kubernetes could not reclaim the PV from the stale or deleted PVC</a:t>
            </a:r>
            <a:endParaRPr/>
          </a:p>
        </p:txBody>
      </p:sp>
    </p:spTree>
    <p:extLst>
      <p:ext uri="{BB962C8B-B14F-4D97-AF65-F5344CB8AC3E}">
        <p14:creationId xmlns:p14="http://schemas.microsoft.com/office/powerpoint/2010/main" val="1677640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1f07f232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1f07f23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PVC is created with a storage request and supplies the StorageClass ‘standard’</a:t>
            </a:r>
            <a:endParaRPr/>
          </a:p>
          <a:p>
            <a:pPr marL="457200" lvl="0" indent="-298450" algn="l" rtl="0">
              <a:spcBef>
                <a:spcPts val="0"/>
              </a:spcBef>
              <a:spcAft>
                <a:spcPts val="0"/>
              </a:spcAft>
              <a:buSzPts val="1100"/>
              <a:buChar char="●"/>
            </a:pPr>
            <a:r>
              <a:rPr lang="en"/>
              <a:t>The storageClass ‘standard’ is configured with some information to connect and interact with the API of an external storage provider</a:t>
            </a:r>
            <a:endParaRPr/>
          </a:p>
          <a:p>
            <a:pPr marL="457200" lvl="0" indent="-298450" algn="l" rtl="0">
              <a:spcBef>
                <a:spcPts val="0"/>
              </a:spcBef>
              <a:spcAft>
                <a:spcPts val="0"/>
              </a:spcAft>
              <a:buSzPts val="1100"/>
              <a:buChar char="●"/>
            </a:pPr>
            <a:r>
              <a:rPr lang="en"/>
              <a:t>The external storage provider creates a PV that strictly satisfies the PVC request. Really, it means it’s the same size as the request</a:t>
            </a:r>
            <a:endParaRPr/>
          </a:p>
          <a:p>
            <a:pPr marL="914400" lvl="1" indent="-298450" algn="l" rtl="0">
              <a:spcBef>
                <a:spcPts val="0"/>
              </a:spcBef>
              <a:spcAft>
                <a:spcPts val="0"/>
              </a:spcAft>
              <a:buSzPts val="1100"/>
              <a:buChar char="○"/>
            </a:pPr>
            <a:r>
              <a:rPr lang="en"/>
              <a:t>The PV will be named pvc-&lt;uid of the pvc&gt;</a:t>
            </a:r>
            <a:endParaRPr/>
          </a:p>
          <a:p>
            <a:pPr marL="457200" lvl="0" indent="-298450" algn="l" rtl="0">
              <a:spcBef>
                <a:spcPts val="0"/>
              </a:spcBef>
              <a:spcAft>
                <a:spcPts val="0"/>
              </a:spcAft>
              <a:buSzPts val="1100"/>
              <a:buChar char="●"/>
            </a:pPr>
            <a:r>
              <a:rPr lang="en"/>
              <a:t>The PV is then bound to the requesting PVC</a:t>
            </a:r>
            <a:endParaRPr/>
          </a:p>
        </p:txBody>
      </p:sp>
    </p:spTree>
    <p:extLst>
      <p:ext uri="{BB962C8B-B14F-4D97-AF65-F5344CB8AC3E}">
        <p14:creationId xmlns:p14="http://schemas.microsoft.com/office/powerpoint/2010/main" val="2121967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41507fda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41507fd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PVCs can be named the same to make things consistent but point to different storage classes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 have a dev and prod namespace. </a:t>
            </a:r>
            <a:endParaRPr/>
          </a:p>
          <a:p>
            <a:pPr marL="0" lvl="0" indent="0" algn="l" rtl="0">
              <a:spcBef>
                <a:spcPts val="0"/>
              </a:spcBef>
              <a:spcAft>
                <a:spcPts val="0"/>
              </a:spcAft>
              <a:buNone/>
            </a:pPr>
            <a:r>
              <a:rPr lang="en"/>
              <a:t>These PVCs are named the same, but reside within different namespaces and request different classes of storage.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78456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41507fda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341507fda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197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0b0ca7763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30b0ca77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59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extLst>
      <p:ext uri="{BB962C8B-B14F-4D97-AF65-F5344CB8AC3E}">
        <p14:creationId xmlns:p14="http://schemas.microsoft.com/office/powerpoint/2010/main" val="18465964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41507fd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41507fd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instances in your application where you want to be able to store runtime-specific information.</a:t>
            </a:r>
            <a:endParaRPr/>
          </a:p>
          <a:p>
            <a:pPr marL="0" lvl="0" indent="0" algn="l" rtl="0">
              <a:spcBef>
                <a:spcPts val="0"/>
              </a:spcBef>
              <a:spcAft>
                <a:spcPts val="0"/>
              </a:spcAft>
              <a:buNone/>
            </a:pPr>
            <a:r>
              <a:rPr lang="en"/>
              <a:t>Things like connection info, SSL certs, certain flags that you will inevitably change over time.</a:t>
            </a:r>
            <a:endParaRPr/>
          </a:p>
          <a:p>
            <a:pPr marL="0" lvl="0" indent="0" algn="l" rtl="0">
              <a:spcBef>
                <a:spcPts val="0"/>
              </a:spcBef>
              <a:spcAft>
                <a:spcPts val="0"/>
              </a:spcAft>
              <a:buNone/>
            </a:pPr>
            <a:r>
              <a:rPr lang="en"/>
              <a:t>The Kubernetes takes that into account and has a solution with ConfigMaps and Secrets.</a:t>
            </a:r>
            <a:endParaRPr/>
          </a:p>
          <a:p>
            <a:pPr marL="0" lvl="0" indent="0" algn="l" rtl="0">
              <a:spcBef>
                <a:spcPts val="0"/>
              </a:spcBef>
              <a:spcAft>
                <a:spcPts val="0"/>
              </a:spcAft>
              <a:buNone/>
            </a:pPr>
            <a:endParaRPr/>
          </a:p>
          <a:p>
            <a:pPr marL="0" lvl="0" indent="0" algn="l" rtl="0">
              <a:spcBef>
                <a:spcPts val="0"/>
              </a:spcBef>
              <a:spcAft>
                <a:spcPts val="0"/>
              </a:spcAft>
              <a:buNone/>
            </a:pPr>
            <a:r>
              <a:rPr lang="en"/>
              <a:t>ConfigMaps and Secrets are kind of like Volumes, as you’ll see.</a:t>
            </a:r>
            <a:endParaRPr/>
          </a:p>
        </p:txBody>
      </p:sp>
    </p:spTree>
    <p:extLst>
      <p:ext uri="{BB962C8B-B14F-4D97-AF65-F5344CB8AC3E}">
        <p14:creationId xmlns:p14="http://schemas.microsoft.com/office/powerpoint/2010/main" val="3976958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09fc81a0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09fc81a0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Configmap data is stored “outside” of the cluster (in etcd)</a:t>
            </a:r>
            <a:endParaRPr/>
          </a:p>
          <a:p>
            <a:pPr marL="0" lvl="0" indent="0" algn="l" rtl="0">
              <a:spcBef>
                <a:spcPts val="0"/>
              </a:spcBef>
              <a:spcAft>
                <a:spcPts val="0"/>
              </a:spcAft>
              <a:buNone/>
            </a:pPr>
            <a:r>
              <a:rPr lang="en"/>
              <a:t>They are insanely versatile. You can inject them as environment variables at runtime, as a command arg, or as a file or folder via a volume mount.</a:t>
            </a:r>
            <a:endParaRPr/>
          </a:p>
          <a:p>
            <a:pPr marL="0" lvl="0" indent="0" algn="l" rtl="0">
              <a:spcBef>
                <a:spcPts val="0"/>
              </a:spcBef>
              <a:spcAft>
                <a:spcPts val="0"/>
              </a:spcAft>
              <a:buNone/>
            </a:pPr>
            <a:endParaRPr/>
          </a:p>
          <a:p>
            <a:pPr marL="0" lvl="0" indent="0" algn="l" rtl="0">
              <a:spcBef>
                <a:spcPts val="0"/>
              </a:spcBef>
              <a:spcAft>
                <a:spcPts val="0"/>
              </a:spcAft>
              <a:buNone/>
            </a:pPr>
            <a:r>
              <a:rPr lang="en"/>
              <a:t>They can also be created in a multitude of ways.</a:t>
            </a:r>
            <a:endParaRPr/>
          </a:p>
        </p:txBody>
      </p:sp>
    </p:spTree>
    <p:extLst>
      <p:ext uri="{BB962C8B-B14F-4D97-AF65-F5344CB8AC3E}">
        <p14:creationId xmlns:p14="http://schemas.microsoft.com/office/powerpoint/2010/main" val="3277814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41507fd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341507fd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pretty basic example of a configmap. </a:t>
            </a:r>
            <a:endParaRPr/>
          </a:p>
          <a:p>
            <a:pPr marL="0" lvl="0" indent="0" algn="l" rtl="0">
              <a:spcBef>
                <a:spcPts val="0"/>
              </a:spcBef>
              <a:spcAft>
                <a:spcPts val="0"/>
              </a:spcAft>
              <a:buNone/>
            </a:pPr>
            <a:r>
              <a:rPr lang="en"/>
              <a:t>It has three different keys and values.</a:t>
            </a:r>
            <a:endParaRPr/>
          </a:p>
        </p:txBody>
      </p:sp>
    </p:spTree>
    <p:extLst>
      <p:ext uri="{BB962C8B-B14F-4D97-AF65-F5344CB8AC3E}">
        <p14:creationId xmlns:p14="http://schemas.microsoft.com/office/powerpoint/2010/main" val="439841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1f07f232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1f07f2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I said there are a lot of different ways to create a configmap and all yield the same result.</a:t>
            </a:r>
            <a:endParaRPr/>
          </a:p>
        </p:txBody>
      </p:sp>
    </p:spTree>
    <p:extLst>
      <p:ext uri="{BB962C8B-B14F-4D97-AF65-F5344CB8AC3E}">
        <p14:creationId xmlns:p14="http://schemas.microsoft.com/office/powerpoint/2010/main" val="68111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7748a895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7748a895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kubectl and simply pass it strings for everything</a:t>
            </a:r>
            <a:endParaRPr/>
          </a:p>
        </p:txBody>
      </p:sp>
    </p:spTree>
    <p:extLst>
      <p:ext uri="{BB962C8B-B14F-4D97-AF65-F5344CB8AC3E}">
        <p14:creationId xmlns:p14="http://schemas.microsoft.com/office/powerpoint/2010/main" val="3123762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09fc81a0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09fc81a0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Secrets for the most part are functionally identical to ConfigMaps with a few small key differences</a:t>
            </a:r>
            <a:endParaRPr/>
          </a:p>
          <a:p>
            <a:pPr marL="914400" lvl="1" indent="-298450" algn="l" rtl="0">
              <a:spcBef>
                <a:spcPts val="0"/>
              </a:spcBef>
              <a:spcAft>
                <a:spcPts val="0"/>
              </a:spcAft>
              <a:buSzPts val="1100"/>
              <a:buChar char="○"/>
            </a:pPr>
            <a:r>
              <a:rPr lang="en"/>
              <a:t>stored as base64 encoded content</a:t>
            </a:r>
            <a:endParaRPr/>
          </a:p>
          <a:p>
            <a:pPr marL="914400" lvl="1" indent="-298450" algn="l" rtl="0">
              <a:spcBef>
                <a:spcPts val="0"/>
              </a:spcBef>
              <a:spcAft>
                <a:spcPts val="0"/>
              </a:spcAft>
              <a:buSzPts val="1100"/>
              <a:buChar char="○"/>
            </a:pPr>
            <a:r>
              <a:rPr lang="en"/>
              <a:t>encrypted if configured</a:t>
            </a:r>
            <a:endParaRPr/>
          </a:p>
          <a:p>
            <a:pPr marL="457200" lvl="0" indent="-298450" algn="l" rtl="0">
              <a:spcBef>
                <a:spcPts val="0"/>
              </a:spcBef>
              <a:spcAft>
                <a:spcPts val="0"/>
              </a:spcAft>
              <a:buSzPts val="1100"/>
              <a:buChar char="●"/>
            </a:pPr>
            <a:r>
              <a:rPr lang="en"/>
              <a:t>great for user/pass or certs</a:t>
            </a:r>
            <a:endParaRPr/>
          </a:p>
          <a:p>
            <a:pPr marL="457200" lvl="0" indent="-298450" algn="l" rtl="0">
              <a:spcBef>
                <a:spcPts val="0"/>
              </a:spcBef>
              <a:spcAft>
                <a:spcPts val="0"/>
              </a:spcAft>
              <a:buSzPts val="1100"/>
              <a:buChar char="●"/>
            </a:pPr>
            <a:r>
              <a:rPr lang="en"/>
              <a:t>and can be created the same way as configmaps</a:t>
            </a:r>
            <a:endParaRPr/>
          </a:p>
        </p:txBody>
      </p:sp>
    </p:spTree>
    <p:extLst>
      <p:ext uri="{BB962C8B-B14F-4D97-AF65-F5344CB8AC3E}">
        <p14:creationId xmlns:p14="http://schemas.microsoft.com/office/powerpoint/2010/main" val="941483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41507fd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41507fd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Looks very similar to ConfigMap</a:t>
            </a:r>
            <a:endParaRPr/>
          </a:p>
          <a:p>
            <a:pPr marL="457200" lvl="0" indent="-298450" algn="l" rtl="0">
              <a:spcBef>
                <a:spcPts val="0"/>
              </a:spcBef>
              <a:spcAft>
                <a:spcPts val="0"/>
              </a:spcAft>
              <a:buSzPts val="1100"/>
              <a:buChar char="●"/>
            </a:pPr>
            <a:r>
              <a:rPr lang="en"/>
              <a:t>Now has a type:</a:t>
            </a:r>
            <a:endParaRPr/>
          </a:p>
          <a:p>
            <a:pPr marL="914400" lvl="1" indent="-298450" algn="l" rtl="0">
              <a:spcBef>
                <a:spcPts val="0"/>
              </a:spcBef>
              <a:spcAft>
                <a:spcPts val="0"/>
              </a:spcAft>
              <a:buSzPts val="1100"/>
              <a:buChar char="○"/>
            </a:pPr>
            <a:r>
              <a:rPr lang="en"/>
              <a:t>docker-registry - used by container runtime to pull images from private registries</a:t>
            </a:r>
            <a:endParaRPr/>
          </a:p>
          <a:p>
            <a:pPr marL="914400" lvl="1" indent="-298450" algn="l" rtl="0">
              <a:spcBef>
                <a:spcPts val="0"/>
              </a:spcBef>
              <a:spcAft>
                <a:spcPts val="0"/>
              </a:spcAft>
              <a:buSzPts val="1100"/>
              <a:buChar char="○"/>
            </a:pPr>
            <a:r>
              <a:rPr lang="en"/>
              <a:t>generic - just unstructured data</a:t>
            </a:r>
            <a:endParaRPr/>
          </a:p>
          <a:p>
            <a:pPr marL="914400" lvl="1" indent="-298450" algn="l" rtl="0">
              <a:spcBef>
                <a:spcPts val="0"/>
              </a:spcBef>
              <a:spcAft>
                <a:spcPts val="0"/>
              </a:spcAft>
              <a:buSzPts val="1100"/>
              <a:buChar char="○"/>
            </a:pPr>
            <a:r>
              <a:rPr lang="en"/>
              <a:t>tls - pub/priv keys that can be used both inside a container and out by k8s itself</a:t>
            </a:r>
            <a:endParaRPr/>
          </a:p>
        </p:txBody>
      </p:sp>
    </p:spTree>
    <p:extLst>
      <p:ext uri="{BB962C8B-B14F-4D97-AF65-F5344CB8AC3E}">
        <p14:creationId xmlns:p14="http://schemas.microsoft.com/office/powerpoint/2010/main" val="21761826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41507fd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41507fd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Same as ConfigMaps except you now have to tell it what kind of secret (we use generic here)</a:t>
            </a:r>
            <a:endParaRPr/>
          </a:p>
        </p:txBody>
      </p:sp>
    </p:spTree>
    <p:extLst>
      <p:ext uri="{BB962C8B-B14F-4D97-AF65-F5344CB8AC3E}">
        <p14:creationId xmlns:p14="http://schemas.microsoft.com/office/powerpoint/2010/main" val="2568028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37dd53308_2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37dd53308_2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ConfigMaps, right is Secret</a:t>
            </a:r>
            <a:endParaRPr/>
          </a:p>
          <a:p>
            <a:pPr marL="457200" lvl="0" indent="-298450" algn="l" rtl="0">
              <a:spcBef>
                <a:spcPts val="0"/>
              </a:spcBef>
              <a:spcAft>
                <a:spcPts val="0"/>
              </a:spcAft>
              <a:buSzPts val="1100"/>
              <a:buChar char="●"/>
            </a:pPr>
            <a:r>
              <a:rPr lang="en"/>
              <a:t>K8s lets you pass all sorts of information into a container, with environment variables being one of them</a:t>
            </a:r>
            <a:endParaRPr/>
          </a:p>
          <a:p>
            <a:pPr marL="457200" lvl="0" indent="-298450" algn="l" rtl="0">
              <a:spcBef>
                <a:spcPts val="0"/>
              </a:spcBef>
              <a:spcAft>
                <a:spcPts val="0"/>
              </a:spcAft>
              <a:buSzPts val="1100"/>
              <a:buChar char="●"/>
            </a:pPr>
            <a:r>
              <a:rPr lang="en"/>
              <a:t>uses ‘valueFrom’</a:t>
            </a:r>
            <a:endParaRPr/>
          </a:p>
          <a:p>
            <a:pPr marL="914400" lvl="1" indent="-298450" algn="l" rtl="0">
              <a:spcBef>
                <a:spcPts val="0"/>
              </a:spcBef>
              <a:spcAft>
                <a:spcPts val="0"/>
              </a:spcAft>
              <a:buSzPts val="1100"/>
              <a:buChar char="○"/>
            </a:pPr>
            <a:r>
              <a:rPr lang="en"/>
              <a:t>specify that it comes from a ConfigMap or Secret, give it the cm/secret name and key you want to query</a:t>
            </a:r>
            <a:endParaRPr/>
          </a:p>
        </p:txBody>
      </p:sp>
    </p:spTree>
    <p:extLst>
      <p:ext uri="{BB962C8B-B14F-4D97-AF65-F5344CB8AC3E}">
        <p14:creationId xmlns:p14="http://schemas.microsoft.com/office/powerpoint/2010/main" val="24109147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37dd53308_2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37dd53308_2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means it can be used in the command when launching a container</a:t>
            </a:r>
            <a:endParaRPr/>
          </a:p>
          <a:p>
            <a:pPr marL="457200" lvl="0" indent="-298450" algn="l" rtl="0">
              <a:spcBef>
                <a:spcPts val="0"/>
              </a:spcBef>
              <a:spcAft>
                <a:spcPts val="0"/>
              </a:spcAft>
              <a:buSzPts val="1100"/>
              <a:buChar char="●"/>
            </a:pPr>
            <a:r>
              <a:rPr lang="en"/>
              <a:t>This is the same thing from the last example</a:t>
            </a:r>
            <a:endParaRPr/>
          </a:p>
        </p:txBody>
      </p:sp>
    </p:spTree>
    <p:extLst>
      <p:ext uri="{BB962C8B-B14F-4D97-AF65-F5344CB8AC3E}">
        <p14:creationId xmlns:p14="http://schemas.microsoft.com/office/powerpoint/2010/main" val="308688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extLst>
      <p:ext uri="{BB962C8B-B14F-4D97-AF65-F5344CB8AC3E}">
        <p14:creationId xmlns:p14="http://schemas.microsoft.com/office/powerpoint/2010/main" val="4262401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341507fda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341507fda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Last method is actually mounting them as a volume</a:t>
            </a:r>
            <a:endParaRPr/>
          </a:p>
          <a:p>
            <a:pPr marL="457200" lvl="0" indent="-298450" algn="l" rtl="0">
              <a:spcBef>
                <a:spcPts val="0"/>
              </a:spcBef>
              <a:spcAft>
                <a:spcPts val="0"/>
              </a:spcAft>
              <a:buSzPts val="1100"/>
              <a:buChar char="●"/>
            </a:pPr>
            <a:r>
              <a:rPr lang="en"/>
              <a:t>we specify volume type as a configmap or secret and give it the name</a:t>
            </a:r>
            <a:endParaRPr/>
          </a:p>
        </p:txBody>
      </p:sp>
    </p:spTree>
    <p:extLst>
      <p:ext uri="{BB962C8B-B14F-4D97-AF65-F5344CB8AC3E}">
        <p14:creationId xmlns:p14="http://schemas.microsoft.com/office/powerpoint/2010/main" val="4120441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extLst>
      <p:ext uri="{BB962C8B-B14F-4D97-AF65-F5344CB8AC3E}">
        <p14:creationId xmlns:p14="http://schemas.microsoft.com/office/powerpoint/2010/main" val="2783805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3382225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114103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918574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2955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939591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3683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873575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76174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72336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7468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19812076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31f07f23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31f07f23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3455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563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408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8641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52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4F76-2CC1-3544-91E5-8A2FBA2531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07A7B-CC4B-CD4C-8232-55676CF999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4A4B1-755F-4347-86E6-3FA904A1BC7E}"/>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F0537139-5B6F-5144-A9DF-78B776CB7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A2E5-2665-AF47-9877-B6FFD3E45DA1}"/>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375505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DB92-96C2-2F43-AE06-BB83208C0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A19419-A6B9-E344-815A-387BFC511F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E3714-1E74-824D-A0EE-C75B1CFBA03D}"/>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857FD1E6-0552-CD4C-8663-65361A8EC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D5570-CFBE-2B40-8038-354FA3C5E870}"/>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233258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7C828-8129-5346-AB85-35DAD8113F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31F0C-1C74-C14C-9BFC-708EA4C99B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6799C-5EAC-9F4C-9BFB-6FA3143B1FF4}"/>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7B7C5A0C-B540-3848-B5A5-7CDDC63A5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9DD5C-3004-9B49-A19A-19D368C74629}"/>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8925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blue-k8s" type="blank">
  <p:cSld name="Blank-blue-k8s">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245234" y="2"/>
            <a:ext cx="11701535" cy="6857997"/>
          </a:xfrm>
          <a:prstGeom prst="rect">
            <a:avLst/>
          </a:prstGeom>
          <a:noFill/>
          <a:ln>
            <a:noFill/>
          </a:ln>
        </p:spPr>
      </p:pic>
      <p:sp>
        <p:nvSpPr>
          <p:cNvPr id="45" name="Google Shape;45;p8"/>
          <p:cNvSpPr txBox="1">
            <a:spLocks noGrp="1"/>
          </p:cNvSpPr>
          <p:nvPr>
            <p:ph type="ctrTitle"/>
          </p:nvPr>
        </p:nvSpPr>
        <p:spPr>
          <a:xfrm>
            <a:off x="914400" y="2490375"/>
            <a:ext cx="10363200" cy="2198400"/>
          </a:xfrm>
          <a:prstGeom prst="rect">
            <a:avLst/>
          </a:prstGeom>
        </p:spPr>
        <p:txBody>
          <a:bodyPr spcFirstLastPara="1" wrap="square" lIns="91425" tIns="91425" rIns="91425" bIns="91425" anchor="b" anchorCtr="0"/>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1521065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p:nvPr/>
        </p:nvSpPr>
        <p:spPr>
          <a:xfrm>
            <a:off x="0" y="0"/>
            <a:ext cx="12192000" cy="1533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15" name="Google Shape;15;p3"/>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18" name="Google Shape;18;p3"/>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970457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667000" y="0"/>
            <a:ext cx="6857997" cy="6857997"/>
          </a:xfrm>
          <a:prstGeom prst="rect">
            <a:avLst/>
          </a:prstGeom>
          <a:noFill/>
          <a:ln>
            <a:noFill/>
          </a:ln>
        </p:spPr>
      </p:pic>
      <p:sp>
        <p:nvSpPr>
          <p:cNvPr id="48" name="Google Shape;48;p9"/>
          <p:cNvSpPr txBox="1">
            <a:spLocks noGrp="1"/>
          </p:cNvSpPr>
          <p:nvPr>
            <p:ph type="title"/>
          </p:nvPr>
        </p:nvSpPr>
        <p:spPr>
          <a:xfrm>
            <a:off x="609600" y="274637"/>
            <a:ext cx="10972800" cy="1143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Clr>
                <a:schemeClr val="dk1"/>
              </a:buClr>
              <a:buSzPts val="3000"/>
              <a:buChar char="●"/>
              <a:defRPr sz="4000">
                <a:solidFill>
                  <a:schemeClr val="dk1"/>
                </a:solidFill>
              </a:defRPr>
            </a:lvl1pPr>
            <a:lvl2pPr marL="1219170" lvl="1" indent="-507987" rtl="0">
              <a:spcBef>
                <a:spcPts val="0"/>
              </a:spcBef>
              <a:spcAft>
                <a:spcPts val="0"/>
              </a:spcAft>
              <a:buClr>
                <a:schemeClr val="dk1"/>
              </a:buClr>
              <a:buSzPts val="2400"/>
              <a:buChar char="○"/>
              <a:defRPr sz="3200">
                <a:solidFill>
                  <a:schemeClr val="dk1"/>
                </a:solidFill>
              </a:defRPr>
            </a:lvl2pPr>
            <a:lvl3pPr marL="1828754" lvl="2" indent="-507987" rtl="0">
              <a:spcBef>
                <a:spcPts val="0"/>
              </a:spcBef>
              <a:spcAft>
                <a:spcPts val="0"/>
              </a:spcAft>
              <a:buClr>
                <a:schemeClr val="dk1"/>
              </a:buClr>
              <a:buSzPts val="2400"/>
              <a:buChar char="■"/>
              <a:defRPr sz="3200">
                <a:solidFill>
                  <a:schemeClr val="dk1"/>
                </a:solidFill>
              </a:defRPr>
            </a:lvl3pPr>
            <a:lvl4pPr marL="2438339" lvl="3" indent="-457189" rtl="0">
              <a:spcBef>
                <a:spcPts val="0"/>
              </a:spcBef>
              <a:spcAft>
                <a:spcPts val="0"/>
              </a:spcAft>
              <a:buClr>
                <a:schemeClr val="dk1"/>
              </a:buClr>
              <a:buSzPts val="1800"/>
              <a:buChar char="●"/>
              <a:defRPr sz="2400">
                <a:solidFill>
                  <a:schemeClr val="dk1"/>
                </a:solidFill>
              </a:defRPr>
            </a:lvl4pPr>
            <a:lvl5pPr marL="3047924" lvl="4" indent="-457189" rtl="0">
              <a:spcBef>
                <a:spcPts val="0"/>
              </a:spcBef>
              <a:spcAft>
                <a:spcPts val="0"/>
              </a:spcAft>
              <a:buClr>
                <a:schemeClr val="dk1"/>
              </a:buClr>
              <a:buSzPts val="1800"/>
              <a:buChar char="○"/>
              <a:defRPr sz="2400">
                <a:solidFill>
                  <a:schemeClr val="dk1"/>
                </a:solidFill>
              </a:defRPr>
            </a:lvl5pPr>
            <a:lvl6pPr marL="3657509" lvl="5" indent="-457189" rtl="0">
              <a:spcBef>
                <a:spcPts val="0"/>
              </a:spcBef>
              <a:spcAft>
                <a:spcPts val="0"/>
              </a:spcAft>
              <a:buClr>
                <a:schemeClr val="dk1"/>
              </a:buClr>
              <a:buSzPts val="1800"/>
              <a:buChar char="■"/>
              <a:defRPr sz="2400">
                <a:solidFill>
                  <a:schemeClr val="dk1"/>
                </a:solidFill>
              </a:defRPr>
            </a:lvl6pPr>
            <a:lvl7pPr marL="4267093" lvl="6" indent="-457189" rtl="0">
              <a:spcBef>
                <a:spcPts val="0"/>
              </a:spcBef>
              <a:spcAft>
                <a:spcPts val="0"/>
              </a:spcAft>
              <a:buClr>
                <a:schemeClr val="dk1"/>
              </a:buClr>
              <a:buSzPts val="1800"/>
              <a:buChar char="●"/>
              <a:defRPr sz="2400">
                <a:solidFill>
                  <a:schemeClr val="dk1"/>
                </a:solidFill>
              </a:defRPr>
            </a:lvl7pPr>
            <a:lvl8pPr marL="4876678" lvl="7" indent="-457189" rtl="0">
              <a:spcBef>
                <a:spcPts val="0"/>
              </a:spcBef>
              <a:spcAft>
                <a:spcPts val="0"/>
              </a:spcAft>
              <a:buClr>
                <a:schemeClr val="dk1"/>
              </a:buClr>
              <a:buSzPts val="1800"/>
              <a:buChar char="○"/>
              <a:defRPr sz="2400">
                <a:solidFill>
                  <a:schemeClr val="dk1"/>
                </a:solidFill>
              </a:defRPr>
            </a:lvl8pPr>
            <a:lvl9pPr marL="5486263" lvl="8" indent="-457189" rtl="0">
              <a:spcBef>
                <a:spcPts val="0"/>
              </a:spcBef>
              <a:spcAft>
                <a:spcPts val="0"/>
              </a:spcAft>
              <a:buClr>
                <a:schemeClr val="dk1"/>
              </a:buClr>
              <a:buSzPts val="1800"/>
              <a:buChar char="■"/>
              <a:defRPr sz="2400">
                <a:solidFill>
                  <a:schemeClr val="dk1"/>
                </a:solidFill>
              </a:defRPr>
            </a:lvl9pPr>
          </a:lstStyle>
          <a:p>
            <a:endParaRPr/>
          </a:p>
        </p:txBody>
      </p:sp>
    </p:spTree>
    <p:extLst>
      <p:ext uri="{BB962C8B-B14F-4D97-AF65-F5344CB8AC3E}">
        <p14:creationId xmlns:p14="http://schemas.microsoft.com/office/powerpoint/2010/main" val="945902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7"/>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lstStyle>
            <a:lvl1pPr marL="609585" lvl="0" indent="-304792" rtl="0">
              <a:spcBef>
                <a:spcPts val="0"/>
              </a:spcBef>
              <a:spcAft>
                <a:spcPts val="0"/>
              </a:spcAft>
              <a:buClr>
                <a:schemeClr val="dk2"/>
              </a:buClr>
              <a:buSzPts val="1800"/>
              <a:buNone/>
              <a:defRPr sz="2400">
                <a:solidFill>
                  <a:schemeClr val="dk2"/>
                </a:solidFill>
              </a:defRPr>
            </a:lvl1pPr>
          </a:lstStyle>
          <a:p>
            <a:endParaRPr/>
          </a:p>
        </p:txBody>
      </p:sp>
      <p:sp>
        <p:nvSpPr>
          <p:cNvPr id="39" name="Google Shape;39;p7"/>
          <p:cNvSpPr/>
          <p:nvPr/>
        </p:nvSpPr>
        <p:spPr>
          <a:xfrm>
            <a:off x="5699" y="0"/>
            <a:ext cx="12192000" cy="5875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40" name="Google Shape;40;p7"/>
          <p:cNvCxnSpPr/>
          <p:nvPr/>
        </p:nvCxnSpPr>
        <p:spPr>
          <a:xfrm>
            <a:off x="0" y="5845828"/>
            <a:ext cx="12192000" cy="0"/>
          </a:xfrm>
          <a:prstGeom prst="straightConnector1">
            <a:avLst/>
          </a:prstGeom>
          <a:noFill/>
          <a:ln w="57150" cap="flat" cmpd="sng">
            <a:solidFill>
              <a:srgbClr val="000000">
                <a:alpha val="14900"/>
              </a:srgbClr>
            </a:solidFill>
            <a:prstDash val="solid"/>
            <a:round/>
            <a:headEnd type="none" w="sm" len="sm"/>
            <a:tailEnd type="none" w="sm" len="sm"/>
          </a:ln>
        </p:spPr>
      </p:cxnSp>
      <p:pic>
        <p:nvPicPr>
          <p:cNvPr id="41" name="Google Shape;41;p7"/>
          <p:cNvPicPr preferRelativeResize="0"/>
          <p:nvPr/>
        </p:nvPicPr>
        <p:blipFill rotWithShape="1">
          <a:blip r:embed="rId2">
            <a:alphaModFix amt="5000"/>
          </a:blip>
          <a:srcRect t="24898" r="21519" b="25395"/>
          <a:stretch/>
        </p:blipFill>
        <p:spPr>
          <a:xfrm>
            <a:off x="3014134" y="0"/>
            <a:ext cx="9183569" cy="5816600"/>
          </a:xfrm>
          <a:prstGeom prst="rect">
            <a:avLst/>
          </a:prstGeom>
          <a:noFill/>
          <a:ln>
            <a:noFill/>
          </a:ln>
        </p:spPr>
      </p:pic>
      <p:sp>
        <p:nvSpPr>
          <p:cNvPr id="42" name="Google Shape;42;p7"/>
          <p:cNvSpPr txBox="1">
            <a:spLocks noGrp="1"/>
          </p:cNvSpPr>
          <p:nvPr>
            <p:ph type="ctrTitle"/>
          </p:nvPr>
        </p:nvSpPr>
        <p:spPr>
          <a:xfrm>
            <a:off x="609600" y="2066033"/>
            <a:ext cx="5776800" cy="20572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3147263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4"/>
          <p:cNvSpPr/>
          <p:nvPr/>
        </p:nvSpPr>
        <p:spPr>
          <a:xfrm>
            <a:off x="0" y="0"/>
            <a:ext cx="12192000" cy="1533200"/>
          </a:xfrm>
          <a:prstGeom prst="rect">
            <a:avLst/>
          </a:prstGeom>
          <a:solidFill>
            <a:schemeClr val="dk2"/>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21" name="Google Shape;21;p4"/>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609600"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6256365"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4239260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xample">
  <p:cSld name="example">
    <p:spTree>
      <p:nvGrpSpPr>
        <p:cNvPr id="1" name="Shape 31"/>
        <p:cNvGrpSpPr/>
        <p:nvPr/>
      </p:nvGrpSpPr>
      <p:grpSpPr>
        <a:xfrm>
          <a:off x="0" y="0"/>
          <a:ext cx="0" cy="0"/>
          <a:chOff x="0" y="0"/>
          <a:chExt cx="0" cy="0"/>
        </a:xfrm>
      </p:grpSpPr>
      <p:sp>
        <p:nvSpPr>
          <p:cNvPr id="32" name="Google Shape;32;p6"/>
          <p:cNvSpPr/>
          <p:nvPr/>
        </p:nvSpPr>
        <p:spPr>
          <a:xfrm>
            <a:off x="-1" y="982800"/>
            <a:ext cx="12192000" cy="5875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33" name="Google Shape;33;p6"/>
          <p:cNvCxnSpPr/>
          <p:nvPr/>
        </p:nvCxnSpPr>
        <p:spPr>
          <a:xfrm>
            <a:off x="0" y="1024061"/>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412800" y="152479"/>
            <a:ext cx="10972800" cy="692800"/>
          </a:xfrm>
          <a:prstGeom prst="rect">
            <a:avLst/>
          </a:prstGeom>
        </p:spPr>
        <p:txBody>
          <a:bodyPr spcFirstLastPara="1" wrap="square" lIns="91425" tIns="91425" rIns="91425" bIns="91425" anchor="t" anchorCtr="0"/>
          <a:lstStyle>
            <a:lvl1pPr marL="609585" lvl="0" indent="-558786" rtl="0">
              <a:spcBef>
                <a:spcPts val="0"/>
              </a:spcBef>
              <a:spcAft>
                <a:spcPts val="0"/>
              </a:spcAft>
              <a:buSzPts val="3000"/>
              <a:buChar char="●"/>
              <a:defRPr sz="2400">
                <a:solidFill>
                  <a:schemeClr val="dk2"/>
                </a:solidFill>
              </a:defRPr>
            </a:lvl1pPr>
            <a:lvl2pPr marL="1219170" lvl="1" indent="-507987" rtl="0">
              <a:spcBef>
                <a:spcPts val="0"/>
              </a:spcBef>
              <a:spcAft>
                <a:spcPts val="0"/>
              </a:spcAft>
              <a:buSzPts val="2400"/>
              <a:buChar char="○"/>
              <a:defRPr sz="2400">
                <a:solidFill>
                  <a:schemeClr val="dk2"/>
                </a:solidFill>
              </a:defRPr>
            </a:lvl2pPr>
            <a:lvl3pPr marL="1828754" lvl="2" indent="-507987" rtl="0">
              <a:spcBef>
                <a:spcPts val="0"/>
              </a:spcBef>
              <a:spcAft>
                <a:spcPts val="0"/>
              </a:spcAft>
              <a:buSzPts val="24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SzPts val="1800"/>
              <a:buChar char="○"/>
              <a:defRPr sz="2400">
                <a:solidFill>
                  <a:schemeClr val="dk2"/>
                </a:solidFill>
              </a:defRPr>
            </a:lvl5pPr>
            <a:lvl6pPr marL="3657509" lvl="5" indent="-457189" rtl="0">
              <a:spcBef>
                <a:spcPts val="0"/>
              </a:spcBef>
              <a:spcAft>
                <a:spcPts val="0"/>
              </a:spcAft>
              <a:buSzPts val="1800"/>
              <a:buChar char="■"/>
              <a:defRPr sz="2400">
                <a:solidFill>
                  <a:schemeClr val="dk2"/>
                </a:solidFill>
              </a:defRPr>
            </a:lvl6pPr>
            <a:lvl7pPr marL="4267093" lvl="6" indent="-457189" rtl="0">
              <a:spcBef>
                <a:spcPts val="0"/>
              </a:spcBef>
              <a:spcAft>
                <a:spcPts val="0"/>
              </a:spcAft>
              <a:buSzPts val="1800"/>
              <a:buChar char="●"/>
              <a:defRPr sz="2400">
                <a:solidFill>
                  <a:schemeClr val="dk2"/>
                </a:solidFill>
              </a:defRPr>
            </a:lvl7pPr>
            <a:lvl8pPr marL="4876678" lvl="7" indent="-457189" rtl="0">
              <a:spcBef>
                <a:spcPts val="0"/>
              </a:spcBef>
              <a:spcAft>
                <a:spcPts val="0"/>
              </a:spcAft>
              <a:buSzPts val="1800"/>
              <a:buChar char="○"/>
              <a:defRPr sz="2400">
                <a:solidFill>
                  <a:schemeClr val="dk2"/>
                </a:solidFill>
              </a:defRPr>
            </a:lvl8pPr>
            <a:lvl9pPr marL="5486263" lvl="8" indent="-457189" rtl="0">
              <a:spcBef>
                <a:spcPts val="0"/>
              </a:spcBef>
              <a:spcAft>
                <a:spcPts val="0"/>
              </a:spcAft>
              <a:buSzPts val="1800"/>
              <a:buChar char="■"/>
              <a:defRPr sz="24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3008434" y="1012100"/>
            <a:ext cx="9183569" cy="5816600"/>
          </a:xfrm>
          <a:prstGeom prst="rect">
            <a:avLst/>
          </a:prstGeom>
          <a:noFill/>
          <a:ln>
            <a:noFill/>
          </a:ln>
        </p:spPr>
      </p:pic>
      <p:sp>
        <p:nvSpPr>
          <p:cNvPr id="36" name="Google Shape;36;p6"/>
          <p:cNvSpPr txBox="1">
            <a:spLocks noGrp="1"/>
          </p:cNvSpPr>
          <p:nvPr>
            <p:ph type="ctrTitle"/>
          </p:nvPr>
        </p:nvSpPr>
        <p:spPr>
          <a:xfrm>
            <a:off x="412800" y="3050067"/>
            <a:ext cx="5776800" cy="20572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41354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3136-EADC-9049-95A1-60445E140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99D60-DABA-9F4A-B3F7-9D0E119C15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E9174-E50C-E24C-A20F-DC94CAB3A6F9}"/>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DA44740E-6293-E74B-B66C-B8F42022E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B9384-5E77-C543-AF3D-CC68433E5091}"/>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65058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D30B-F69D-A246-96A3-3F1AEA28EF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2E3957-E3C7-F544-A3FC-F1A99CCAA0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29456E-A9F7-9B47-940D-6D55150C28CB}"/>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EDCA8405-1FF6-8949-99D9-679746A52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45879-C72A-CE41-B82D-2A4672493F5F}"/>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40279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60A3-423A-2A4A-BC54-4478449172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913E8-0476-0D4F-B9E1-B71F123282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5C9F85-D36A-5544-AC1B-4B1B3AEF99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9591C4-5A67-6C41-AD71-9ECE0B17E029}"/>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6" name="Footer Placeholder 5">
            <a:extLst>
              <a:ext uri="{FF2B5EF4-FFF2-40B4-BE49-F238E27FC236}">
                <a16:creationId xmlns:a16="http://schemas.microsoft.com/office/drawing/2014/main" id="{2111F650-AB0C-6B43-B973-6AC68D2AD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D8531-5D97-3B42-A1BF-72C63E2DAF01}"/>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82855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5766-8962-534D-897C-4861DAFC71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B8D366-5D4F-9C46-BEDF-A96579C87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12897-BD14-894E-B05C-5315DDCE82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B5843C-3126-5746-9C82-A233D7B1B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F96B82-6BAF-8845-8992-4C92ECD372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90C617-FEFE-CC44-8B46-0D44B087319A}"/>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8" name="Footer Placeholder 7">
            <a:extLst>
              <a:ext uri="{FF2B5EF4-FFF2-40B4-BE49-F238E27FC236}">
                <a16:creationId xmlns:a16="http://schemas.microsoft.com/office/drawing/2014/main" id="{AC1D77CA-EE3A-F441-8107-C47D294795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5C8F7-ACB5-0B49-919E-3CA545146588}"/>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58385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8F6E-EF19-5E48-9F11-ED98F4A82B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0425-7EBC-9441-B303-4F3822C1325D}"/>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4" name="Footer Placeholder 3">
            <a:extLst>
              <a:ext uri="{FF2B5EF4-FFF2-40B4-BE49-F238E27FC236}">
                <a16:creationId xmlns:a16="http://schemas.microsoft.com/office/drawing/2014/main" id="{B04B7F8B-C71A-C244-9253-8D2B627E94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C15660-1E37-644E-8BD9-A2929243FC76}"/>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351882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CBEEA-7603-404E-B0C7-409A0B214F0A}"/>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3" name="Footer Placeholder 2">
            <a:extLst>
              <a:ext uri="{FF2B5EF4-FFF2-40B4-BE49-F238E27FC236}">
                <a16:creationId xmlns:a16="http://schemas.microsoft.com/office/drawing/2014/main" id="{5ABD3B5A-2F78-2A47-A698-DD0864FAA6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4A44CD-E3CE-2E45-8567-1FC1CABFB01A}"/>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57546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5A0C-CAD6-D64C-9635-A2D790759D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9E78ED-F1A5-8C47-97A5-BCE49B280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B43887-2784-7547-BD6C-114A5D01D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4FB9AE-53FA-DE46-8E7E-A9F2E568D07C}"/>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6" name="Footer Placeholder 5">
            <a:extLst>
              <a:ext uri="{FF2B5EF4-FFF2-40B4-BE49-F238E27FC236}">
                <a16:creationId xmlns:a16="http://schemas.microsoft.com/office/drawing/2014/main" id="{8192EBC8-4043-3448-9EB0-493CD7AB6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AEDB34-B6CD-9D44-875A-D27F88CF65A4}"/>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1753366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BBAB-C47B-5945-81E8-B2DAC54B23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AF8CDB-DD00-6A40-8836-2C8A558D8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A282EC-8DDF-4141-BD38-955053F2F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814695-6897-DE4B-AF72-7F71FBF49D65}"/>
              </a:ext>
            </a:extLst>
          </p:cNvPr>
          <p:cNvSpPr>
            <a:spLocks noGrp="1"/>
          </p:cNvSpPr>
          <p:nvPr>
            <p:ph type="dt" sz="half" idx="10"/>
          </p:nvPr>
        </p:nvSpPr>
        <p:spPr/>
        <p:txBody>
          <a:bodyPr/>
          <a:lstStyle/>
          <a:p>
            <a:fld id="{27FC563D-0E1B-B243-8359-850FD1B57A6F}" type="datetimeFigureOut">
              <a:rPr lang="en-US" smtClean="0"/>
              <a:t>6/11/19</a:t>
            </a:fld>
            <a:endParaRPr lang="en-US"/>
          </a:p>
        </p:txBody>
      </p:sp>
      <p:sp>
        <p:nvSpPr>
          <p:cNvPr id="6" name="Footer Placeholder 5">
            <a:extLst>
              <a:ext uri="{FF2B5EF4-FFF2-40B4-BE49-F238E27FC236}">
                <a16:creationId xmlns:a16="http://schemas.microsoft.com/office/drawing/2014/main" id="{21432829-F885-754F-9DAD-5055C9CC5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7C155-C089-6B48-99F5-CD9E10B29EAC}"/>
              </a:ext>
            </a:extLst>
          </p:cNvPr>
          <p:cNvSpPr>
            <a:spLocks noGrp="1"/>
          </p:cNvSpPr>
          <p:nvPr>
            <p:ph type="sldNum" sz="quarter" idx="12"/>
          </p:nvPr>
        </p:nvSpPr>
        <p:spPr/>
        <p:txBody>
          <a:bodyPr/>
          <a:lstStyle/>
          <a:p>
            <a:fld id="{2EED4696-0371-1F4A-9721-E1FAB445D3EC}" type="slidenum">
              <a:rPr lang="en-US" smtClean="0"/>
              <a:t>‹#›</a:t>
            </a:fld>
            <a:endParaRPr lang="en-US"/>
          </a:p>
        </p:txBody>
      </p:sp>
    </p:spTree>
    <p:extLst>
      <p:ext uri="{BB962C8B-B14F-4D97-AF65-F5344CB8AC3E}">
        <p14:creationId xmlns:p14="http://schemas.microsoft.com/office/powerpoint/2010/main" val="335641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C52B1-D75E-ED46-89C3-7AEC82AC5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C38718-3032-1045-94E7-7DA742CFB2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1E948-0FEE-C54D-8835-A73ABEAC67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C563D-0E1B-B243-8359-850FD1B57A6F}" type="datetimeFigureOut">
              <a:rPr lang="en-US" smtClean="0"/>
              <a:t>6/11/19</a:t>
            </a:fld>
            <a:endParaRPr lang="en-US"/>
          </a:p>
        </p:txBody>
      </p:sp>
      <p:sp>
        <p:nvSpPr>
          <p:cNvPr id="5" name="Footer Placeholder 4">
            <a:extLst>
              <a:ext uri="{FF2B5EF4-FFF2-40B4-BE49-F238E27FC236}">
                <a16:creationId xmlns:a16="http://schemas.microsoft.com/office/drawing/2014/main" id="{1E626F2C-3D5E-2142-B7E1-D4160C6171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EF631-9789-254B-A66F-86BEC5627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D4696-0371-1F4A-9721-E1FAB445D3EC}" type="slidenum">
              <a:rPr lang="en-US" smtClean="0"/>
              <a:t>‹#›</a:t>
            </a:fld>
            <a:endParaRPr lang="en-US"/>
          </a:p>
        </p:txBody>
      </p:sp>
    </p:spTree>
    <p:extLst>
      <p:ext uri="{BB962C8B-B14F-4D97-AF65-F5344CB8AC3E}">
        <p14:creationId xmlns:p14="http://schemas.microsoft.com/office/powerpoint/2010/main" val="2672509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s://www.cncf.io/certification/expert/" TargetMode="External"/><Relationship Id="rId3" Type="http://schemas.openxmlformats.org/officeDocument/2006/relationships/hyperlink" Target="https://www.edx.org/" TargetMode="External"/><Relationship Id="rId7" Type="http://schemas.openxmlformats.org/officeDocument/2006/relationships/hyperlink" Target="https://www.youtube.com/c/cloudnativefdn" TargetMode="External"/><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hyperlink" Target="https://www.youtube.com/c/KubernetesCommunity" TargetMode="External"/><Relationship Id="rId5" Type="http://schemas.openxmlformats.org/officeDocument/2006/relationships/hyperlink" Target="https://github.com/kelseyhightower/kubernetes-the-hard-way" TargetMode="External"/><Relationship Id="rId10" Type="http://schemas.openxmlformats.org/officeDocument/2006/relationships/image" Target="../media/image43.png"/><Relationship Id="rId4" Type="http://schemas.openxmlformats.org/officeDocument/2006/relationships/hyperlink" Target="https://www.katacoda.com/courses/kubernetes" TargetMode="External"/><Relationship Id="rId9" Type="http://schemas.openxmlformats.org/officeDocument/2006/relationships/hyperlink" Target="https://www.gitbook.com/book/ramitsurana/awesome-kubernetes/details"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ncf.io/projects/" TargetMode="External"/><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engine/reference/commandline/r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locahost:808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google.com/kubernetes-engine/kubernetes-comic/"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Title 2">
            <a:extLst>
              <a:ext uri="{FF2B5EF4-FFF2-40B4-BE49-F238E27FC236}">
                <a16:creationId xmlns:a16="http://schemas.microsoft.com/office/drawing/2014/main" id="{BEDA00EC-A2D4-D341-A347-842E2716B457}"/>
              </a:ext>
            </a:extLst>
          </p:cNvPr>
          <p:cNvSpPr>
            <a:spLocks noGrp="1"/>
          </p:cNvSpPr>
          <p:nvPr>
            <p:ph type="ctrTitle"/>
          </p:nvPr>
        </p:nvSpPr>
        <p:spPr>
          <a:xfrm>
            <a:off x="621770" y="4600575"/>
            <a:ext cx="4235980" cy="1389420"/>
          </a:xfrm>
        </p:spPr>
        <p:txBody>
          <a:bodyPr>
            <a:normAutofit fontScale="90000"/>
          </a:bodyPr>
          <a:lstStyle/>
          <a:p>
            <a:r>
              <a:rPr lang="en-US" dirty="0"/>
              <a:t>agenda</a:t>
            </a:r>
          </a:p>
        </p:txBody>
      </p:sp>
      <p:sp>
        <p:nvSpPr>
          <p:cNvPr id="4" name="Rectangle 3">
            <a:extLst>
              <a:ext uri="{FF2B5EF4-FFF2-40B4-BE49-F238E27FC236}">
                <a16:creationId xmlns:a16="http://schemas.microsoft.com/office/drawing/2014/main" id="{BBC337F2-8C09-CC43-9C2B-E849EE6E7352}"/>
              </a:ext>
            </a:extLst>
          </p:cNvPr>
          <p:cNvSpPr/>
          <p:nvPr/>
        </p:nvSpPr>
        <p:spPr>
          <a:xfrm>
            <a:off x="4638676" y="2298864"/>
            <a:ext cx="5276849" cy="3108543"/>
          </a:xfrm>
          <a:prstGeom prst="rect">
            <a:avLst/>
          </a:prstGeom>
        </p:spPr>
        <p:txBody>
          <a:bodyPr wrap="square">
            <a:spAutoFit/>
          </a:bodyPr>
          <a:lstStyle/>
          <a:p>
            <a:r>
              <a:rPr lang="en-US" sz="2800" b="1" dirty="0">
                <a:solidFill>
                  <a:schemeClr val="bg1"/>
                </a:solidFill>
              </a:rPr>
              <a:t>Docker Container</a:t>
            </a:r>
          </a:p>
          <a:p>
            <a:pPr marL="800100" lvl="1" indent="-342900">
              <a:buFont typeface="Arial" panose="020B0604020202020204" pitchFamily="34" charset="0"/>
              <a:buChar char="•"/>
            </a:pPr>
            <a:r>
              <a:rPr lang="de-CH" sz="2800" dirty="0">
                <a:solidFill>
                  <a:schemeClr val="bg1"/>
                </a:solidFill>
              </a:rPr>
              <a:t>Docker vs Virtual Machine</a:t>
            </a:r>
          </a:p>
          <a:p>
            <a:pPr marL="800100" lvl="1" indent="-342900">
              <a:buFont typeface="Arial" panose="020B0604020202020204" pitchFamily="34" charset="0"/>
              <a:buChar char="•"/>
            </a:pPr>
            <a:r>
              <a:rPr lang="de-CH" sz="2800" dirty="0">
                <a:solidFill>
                  <a:schemeClr val="bg1"/>
                </a:solidFill>
              </a:rPr>
              <a:t>Key </a:t>
            </a:r>
            <a:r>
              <a:rPr lang="de-CH" sz="2800" dirty="0" err="1">
                <a:solidFill>
                  <a:schemeClr val="bg1"/>
                </a:solidFill>
              </a:rPr>
              <a:t>Benefits</a:t>
            </a:r>
            <a:endParaRPr lang="de-CH" sz="2800" dirty="0">
              <a:solidFill>
                <a:schemeClr val="bg1"/>
              </a:solidFill>
            </a:endParaRPr>
          </a:p>
          <a:p>
            <a:pPr marL="800100" lvl="1" indent="-342900">
              <a:buFont typeface="Arial" panose="020B0604020202020204" pitchFamily="34" charset="0"/>
              <a:buChar char="•"/>
            </a:pPr>
            <a:r>
              <a:rPr lang="en-US" sz="2800" dirty="0">
                <a:solidFill>
                  <a:schemeClr val="bg1"/>
                </a:solidFill>
              </a:rPr>
              <a:t>Docker Architecture</a:t>
            </a:r>
          </a:p>
          <a:p>
            <a:pPr marL="800100" lvl="1" indent="-342900">
              <a:buFont typeface="Arial" panose="020B0604020202020204" pitchFamily="34" charset="0"/>
              <a:buChar char="•"/>
            </a:pPr>
            <a:r>
              <a:rPr lang="en-US" sz="2800" dirty="0">
                <a:solidFill>
                  <a:schemeClr val="bg1"/>
                </a:solidFill>
              </a:rPr>
              <a:t>Docker Basics &amp; Terminology</a:t>
            </a:r>
          </a:p>
          <a:p>
            <a:pPr marL="800100" lvl="1" indent="-342900">
              <a:buFont typeface="Arial" panose="020B0604020202020204" pitchFamily="34" charset="0"/>
              <a:buChar char="•"/>
            </a:pPr>
            <a:r>
              <a:rPr lang="en-US" sz="2800" dirty="0">
                <a:solidFill>
                  <a:schemeClr val="bg1"/>
                </a:solidFill>
              </a:rPr>
              <a:t>Docker Demo</a:t>
            </a:r>
          </a:p>
          <a:p>
            <a:endParaRPr lang="en-US" sz="2800" dirty="0">
              <a:solidFill>
                <a:schemeClr val="bg1"/>
              </a:solidFill>
            </a:endParaRPr>
          </a:p>
        </p:txBody>
      </p:sp>
    </p:spTree>
    <p:extLst>
      <p:ext uri="{BB962C8B-B14F-4D97-AF65-F5344CB8AC3E}">
        <p14:creationId xmlns:p14="http://schemas.microsoft.com/office/powerpoint/2010/main" val="311870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dirty="0"/>
              <a:t>Docker Terminology</a:t>
            </a:r>
            <a:endParaRPr lang="en-US" dirty="0"/>
          </a:p>
        </p:txBody>
      </p:sp>
      <p:pic>
        <p:nvPicPr>
          <p:cNvPr id="11" name="Content Placeholder 10">
            <a:extLst>
              <a:ext uri="{FF2B5EF4-FFF2-40B4-BE49-F238E27FC236}">
                <a16:creationId xmlns:a16="http://schemas.microsoft.com/office/drawing/2014/main" id="{0A6E1E03-CDEB-FB48-99BD-F801FAA6C897}"/>
              </a:ext>
            </a:extLst>
          </p:cNvPr>
          <p:cNvPicPr>
            <a:picLocks noGrp="1" noChangeAspect="1"/>
          </p:cNvPicPr>
          <p:nvPr>
            <p:ph idx="1"/>
          </p:nvPr>
        </p:nvPicPr>
        <p:blipFill>
          <a:blip r:embed="rId2"/>
          <a:stretch>
            <a:fillRect/>
          </a:stretch>
        </p:blipFill>
        <p:spPr>
          <a:xfrm>
            <a:off x="838199" y="1541587"/>
            <a:ext cx="6654718" cy="925722"/>
          </a:xfrm>
          <a:prstGeom prst="rect">
            <a:avLst/>
          </a:prstGeom>
        </p:spPr>
      </p:pic>
      <p:sp>
        <p:nvSpPr>
          <p:cNvPr id="12" name="Content Placeholder 2">
            <a:extLst>
              <a:ext uri="{FF2B5EF4-FFF2-40B4-BE49-F238E27FC236}">
                <a16:creationId xmlns:a16="http://schemas.microsoft.com/office/drawing/2014/main" id="{5AFBCA0C-7339-D94E-8CB5-0A0E5C1DBE2B}"/>
              </a:ext>
            </a:extLst>
          </p:cNvPr>
          <p:cNvSpPr txBox="1">
            <a:spLocks/>
          </p:cNvSpPr>
          <p:nvPr/>
        </p:nvSpPr>
        <p:spPr>
          <a:xfrm>
            <a:off x="838200" y="2467309"/>
            <a:ext cx="10515600" cy="394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t>docker run </a:t>
            </a:r>
          </a:p>
          <a:p>
            <a:pPr marL="0" indent="0">
              <a:buNone/>
            </a:pPr>
            <a:r>
              <a:rPr lang="en-US" sz="1600" i="1" dirty="0"/>
              <a:t>--</a:t>
            </a:r>
            <a:r>
              <a:rPr lang="en-US" sz="1600" i="1" dirty="0" err="1"/>
              <a:t>rm</a:t>
            </a:r>
            <a:r>
              <a:rPr lang="en-US" sz="1600" i="1" dirty="0"/>
              <a:t> </a:t>
            </a:r>
            <a:r>
              <a:rPr lang="en-US" sz="1600" dirty="0"/>
              <a:t>	     	remove container automatically after </a:t>
            </a:r>
          </a:p>
          <a:p>
            <a:pPr marL="0" indent="0">
              <a:buNone/>
            </a:pPr>
            <a:r>
              <a:rPr lang="en-US" sz="1600" i="1" dirty="0"/>
              <a:t>--it </a:t>
            </a:r>
            <a:r>
              <a:rPr lang="en-US" sz="1600" dirty="0"/>
              <a:t>	     	 exits connect the container to terminal </a:t>
            </a:r>
          </a:p>
          <a:p>
            <a:pPr marL="0" indent="0">
              <a:buNone/>
            </a:pPr>
            <a:r>
              <a:rPr lang="en-US" sz="1600" i="1" dirty="0"/>
              <a:t>--name </a:t>
            </a:r>
            <a:r>
              <a:rPr lang="en-US" sz="1600" dirty="0">
                <a:solidFill>
                  <a:schemeClr val="accent1">
                    <a:lumMod val="75000"/>
                  </a:schemeClr>
                </a:solidFill>
              </a:rPr>
              <a:t>web</a:t>
            </a:r>
            <a:r>
              <a:rPr lang="en-US" sz="1600" dirty="0"/>
              <a:t> 	name the container </a:t>
            </a:r>
          </a:p>
          <a:p>
            <a:pPr marL="0" indent="0">
              <a:buNone/>
            </a:pPr>
            <a:r>
              <a:rPr lang="en-US" sz="1600" i="1" dirty="0"/>
              <a:t>-p </a:t>
            </a:r>
            <a:r>
              <a:rPr lang="en-US" sz="1600" dirty="0">
                <a:solidFill>
                  <a:schemeClr val="accent1">
                    <a:lumMod val="75000"/>
                  </a:schemeClr>
                </a:solidFill>
              </a:rPr>
              <a:t>5000:80</a:t>
            </a:r>
            <a:r>
              <a:rPr lang="en-US" sz="1600" dirty="0"/>
              <a:t>    	expose port 5000 externally and map to port 80 </a:t>
            </a:r>
          </a:p>
          <a:p>
            <a:pPr marL="0" indent="0">
              <a:buNone/>
            </a:pPr>
            <a:r>
              <a:rPr lang="en-US" sz="1600" i="1" dirty="0"/>
              <a:t>-v  </a:t>
            </a:r>
            <a:r>
              <a:rPr lang="en-US" sz="1600" dirty="0">
                <a:solidFill>
                  <a:schemeClr val="accent1">
                    <a:lumMod val="75000"/>
                  </a:schemeClr>
                </a:solidFill>
              </a:rPr>
              <a:t>~ /dev:/code 	</a:t>
            </a:r>
            <a:r>
              <a:rPr lang="en-US" sz="1600" dirty="0"/>
              <a:t>create a host </a:t>
            </a:r>
            <a:r>
              <a:rPr lang="en-US" sz="1800" dirty="0"/>
              <a:t>mapped</a:t>
            </a:r>
            <a:r>
              <a:rPr lang="en-US" sz="1600" dirty="0"/>
              <a:t> volume inside the container </a:t>
            </a:r>
          </a:p>
          <a:p>
            <a:pPr marL="0" indent="0">
              <a:buNone/>
            </a:pPr>
            <a:r>
              <a:rPr lang="en-US" sz="1600" dirty="0">
                <a:solidFill>
                  <a:schemeClr val="accent1">
                    <a:lumMod val="75000"/>
                  </a:schemeClr>
                </a:solidFill>
              </a:rPr>
              <a:t>alpine:3.4</a:t>
            </a:r>
            <a:r>
              <a:rPr lang="en-US" sz="1600" dirty="0"/>
              <a:t>		the image from which the container is instantiated </a:t>
            </a:r>
          </a:p>
          <a:p>
            <a:pPr marL="0" indent="0">
              <a:buNone/>
            </a:pPr>
            <a:r>
              <a:rPr lang="en-US" sz="1600" dirty="0">
                <a:solidFill>
                  <a:schemeClr val="accent1">
                    <a:lumMod val="75000"/>
                  </a:schemeClr>
                </a:solidFill>
              </a:rPr>
              <a:t>/bin/bash </a:t>
            </a:r>
            <a:r>
              <a:rPr lang="en-US" sz="1600" dirty="0"/>
              <a:t>		the command to run inside the container</a:t>
            </a:r>
          </a:p>
          <a:p>
            <a:pPr marL="0" indent="0">
              <a:buNone/>
            </a:pPr>
            <a:endParaRPr lang="en-US" sz="1600" dirty="0"/>
          </a:p>
          <a:p>
            <a:pPr marL="0" indent="0">
              <a:buNone/>
            </a:pPr>
            <a:r>
              <a:rPr lang="en-US" sz="1600" i="1" dirty="0"/>
              <a:t>docker run </a:t>
            </a:r>
          </a:p>
          <a:p>
            <a:pPr marL="0" indent="0">
              <a:buNone/>
            </a:pPr>
            <a:r>
              <a:rPr lang="en-US" sz="1600" i="1" dirty="0"/>
              <a:t>-d</a:t>
            </a:r>
            <a:r>
              <a:rPr lang="en-US" sz="1600" dirty="0"/>
              <a:t>		Run container in background and print container ID</a:t>
            </a:r>
          </a:p>
        </p:txBody>
      </p:sp>
    </p:spTree>
    <p:extLst>
      <p:ext uri="{BB962C8B-B14F-4D97-AF65-F5344CB8AC3E}">
        <p14:creationId xmlns:p14="http://schemas.microsoft.com/office/powerpoint/2010/main" val="1619543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pic>
        <p:nvPicPr>
          <p:cNvPr id="4" name="Picture 3">
            <a:extLst>
              <a:ext uri="{FF2B5EF4-FFF2-40B4-BE49-F238E27FC236}">
                <a16:creationId xmlns:a16="http://schemas.microsoft.com/office/drawing/2014/main" id="{9A8043ED-8CE8-C946-BF21-40D1A968C72C}"/>
              </a:ext>
            </a:extLst>
          </p:cNvPr>
          <p:cNvPicPr>
            <a:picLocks noChangeAspect="1"/>
          </p:cNvPicPr>
          <p:nvPr/>
        </p:nvPicPr>
        <p:blipFill>
          <a:blip r:embed="rId3"/>
          <a:stretch>
            <a:fillRect/>
          </a:stretch>
        </p:blipFill>
        <p:spPr>
          <a:xfrm>
            <a:off x="0" y="661416"/>
            <a:ext cx="12192000" cy="5535168"/>
          </a:xfrm>
          <a:prstGeom prst="rect">
            <a:avLst/>
          </a:prstGeom>
        </p:spPr>
      </p:pic>
    </p:spTree>
    <p:extLst>
      <p:ext uri="{BB962C8B-B14F-4D97-AF65-F5344CB8AC3E}">
        <p14:creationId xmlns:p14="http://schemas.microsoft.com/office/powerpoint/2010/main" val="3342976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914400" y="2490375"/>
            <a:ext cx="10363200" cy="2198400"/>
          </a:xfrm>
          <a:prstGeom prst="rect">
            <a:avLst/>
          </a:prstGeom>
        </p:spPr>
        <p:txBody>
          <a:bodyPr spcFirstLastPara="1" vert="horz" wrap="square" lIns="121900" tIns="121900" rIns="121900" bIns="121900" rtlCol="0" anchor="b" anchorCtr="0">
            <a:noAutofit/>
          </a:bodyPr>
          <a:lstStyle/>
          <a:p>
            <a:pPr algn="ctr"/>
            <a:r>
              <a:rPr lang="en">
                <a:latin typeface="+mj-lt"/>
              </a:rPr>
              <a:t>Summary</a:t>
            </a:r>
            <a:endParaRPr>
              <a:latin typeface="+mj-lt"/>
            </a:endParaRPr>
          </a:p>
        </p:txBody>
      </p:sp>
    </p:spTree>
    <p:extLst>
      <p:ext uri="{BB962C8B-B14F-4D97-AF65-F5344CB8AC3E}">
        <p14:creationId xmlns:p14="http://schemas.microsoft.com/office/powerpoint/2010/main" val="845697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1222585" y="0"/>
            <a:ext cx="9746828" cy="6858003"/>
          </a:xfrm>
          <a:prstGeom prst="rect">
            <a:avLst/>
          </a:prstGeom>
          <a:noFill/>
          <a:ln>
            <a:noFill/>
          </a:ln>
        </p:spPr>
      </p:pic>
    </p:spTree>
    <p:extLst>
      <p:ext uri="{BB962C8B-B14F-4D97-AF65-F5344CB8AC3E}">
        <p14:creationId xmlns:p14="http://schemas.microsoft.com/office/powerpoint/2010/main" val="3634179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45BE-15D5-1940-A48C-4DFC74660B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9E17C-D147-074C-A044-1E9F8A46DA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9A8A89-6A28-6A4E-9ACA-7F9AB5D6EAE8}"/>
              </a:ext>
            </a:extLst>
          </p:cNvPr>
          <p:cNvPicPr>
            <a:picLocks noChangeAspect="1"/>
          </p:cNvPicPr>
          <p:nvPr/>
        </p:nvPicPr>
        <p:blipFill>
          <a:blip r:embed="rId2"/>
          <a:stretch>
            <a:fillRect/>
          </a:stretch>
        </p:blipFill>
        <p:spPr>
          <a:xfrm>
            <a:off x="838200" y="101634"/>
            <a:ext cx="10013950" cy="6337266"/>
          </a:xfrm>
          <a:prstGeom prst="rect">
            <a:avLst/>
          </a:prstGeom>
        </p:spPr>
      </p:pic>
    </p:spTree>
    <p:extLst>
      <p:ext uri="{BB962C8B-B14F-4D97-AF65-F5344CB8AC3E}">
        <p14:creationId xmlns:p14="http://schemas.microsoft.com/office/powerpoint/2010/main" val="3142864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423"/>
        <p:cNvGrpSpPr/>
        <p:nvPr/>
      </p:nvGrpSpPr>
      <p:grpSpPr>
        <a:xfrm>
          <a:off x="0" y="0"/>
          <a:ext cx="0" cy="0"/>
          <a:chOff x="0" y="0"/>
          <a:chExt cx="0" cy="0"/>
        </a:xfrm>
      </p:grpSpPr>
      <p:sp>
        <p:nvSpPr>
          <p:cNvPr id="1424" name="Google Shape;1424;p19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Links</a:t>
            </a:r>
            <a:endParaRPr/>
          </a:p>
        </p:txBody>
      </p:sp>
      <p:sp>
        <p:nvSpPr>
          <p:cNvPr id="1425" name="Google Shape;1425;p19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406390">
              <a:buSzPts val="1200"/>
            </a:pPr>
            <a:r>
              <a:rPr lang="en" sz="1600" b="1"/>
              <a:t>Free Kubernetes Courses</a:t>
            </a:r>
            <a:br>
              <a:rPr lang="en" sz="1600"/>
            </a:br>
            <a:r>
              <a:rPr lang="en" sz="1600" u="sng">
                <a:solidFill>
                  <a:schemeClr val="hlink"/>
                </a:solidFill>
                <a:hlinkClick r:id="rId3"/>
              </a:rPr>
              <a:t>https://www.edx.org/</a:t>
            </a:r>
            <a:r>
              <a:rPr lang="en" sz="1600"/>
              <a:t> </a:t>
            </a:r>
            <a:endParaRPr sz="1600"/>
          </a:p>
          <a:p>
            <a:pPr indent="-406390">
              <a:spcBef>
                <a:spcPts val="1333"/>
              </a:spcBef>
              <a:buSzPts val="1200"/>
            </a:pPr>
            <a:r>
              <a:rPr lang="en" sz="1600" b="1"/>
              <a:t>Interactive Kubernetes Tutorials</a:t>
            </a:r>
            <a:br>
              <a:rPr lang="en" sz="1600"/>
            </a:br>
            <a:r>
              <a:rPr lang="en" sz="1600" u="sng">
                <a:solidFill>
                  <a:schemeClr val="hlink"/>
                </a:solidFill>
                <a:hlinkClick r:id="rId4"/>
              </a:rPr>
              <a:t>https://www.katacoda.com/courses/kubernetes</a:t>
            </a:r>
            <a:endParaRPr sz="1600"/>
          </a:p>
          <a:p>
            <a:pPr indent="-406390">
              <a:spcBef>
                <a:spcPts val="1333"/>
              </a:spcBef>
              <a:buSzPts val="1200"/>
            </a:pPr>
            <a:r>
              <a:rPr lang="en" sz="1600" b="1"/>
              <a:t>Learn Kubernetes the Hard Way</a:t>
            </a:r>
            <a:br>
              <a:rPr lang="en" sz="1600"/>
            </a:br>
            <a:r>
              <a:rPr lang="en" sz="1600" u="sng">
                <a:solidFill>
                  <a:schemeClr val="hlink"/>
                </a:solidFill>
                <a:hlinkClick r:id="rId5"/>
              </a:rPr>
              <a:t>https://github.com/kelseyhightower/kubernetes-the-hard-way</a:t>
            </a:r>
            <a:endParaRPr sz="1600"/>
          </a:p>
          <a:p>
            <a:pPr indent="-406390">
              <a:spcBef>
                <a:spcPts val="1333"/>
              </a:spcBef>
              <a:buSzPts val="1200"/>
            </a:pPr>
            <a:r>
              <a:rPr lang="en" sz="1600" b="1"/>
              <a:t>Official Kubernetes Youtube Channel</a:t>
            </a:r>
            <a:br>
              <a:rPr lang="en" sz="1600"/>
            </a:br>
            <a:r>
              <a:rPr lang="en" sz="1600" u="sng">
                <a:solidFill>
                  <a:schemeClr val="hlink"/>
                </a:solidFill>
                <a:hlinkClick r:id="rId6"/>
              </a:rPr>
              <a:t>https://www.youtube.com/c/KubernetesCommunity</a:t>
            </a:r>
            <a:endParaRPr sz="1600"/>
          </a:p>
          <a:p>
            <a:pPr indent="-406390">
              <a:spcBef>
                <a:spcPts val="1333"/>
              </a:spcBef>
              <a:buSzPts val="1200"/>
            </a:pPr>
            <a:r>
              <a:rPr lang="en" sz="1600" b="1"/>
              <a:t>Official CNCF Youtube Channel</a:t>
            </a:r>
            <a:br>
              <a:rPr lang="en" sz="1600"/>
            </a:br>
            <a:r>
              <a:rPr lang="en" sz="1600" u="sng">
                <a:solidFill>
                  <a:schemeClr val="hlink"/>
                </a:solidFill>
                <a:hlinkClick r:id="rId7"/>
              </a:rPr>
              <a:t>https://www.youtube.com/c/cloudnativefdn</a:t>
            </a:r>
            <a:endParaRPr sz="1600"/>
          </a:p>
          <a:p>
            <a:pPr indent="-406390">
              <a:spcBef>
                <a:spcPts val="1333"/>
              </a:spcBef>
              <a:buSzPts val="1200"/>
            </a:pPr>
            <a:r>
              <a:rPr lang="en" sz="1600" b="1"/>
              <a:t>Track to becoming a CKA/CKAD (Certified Kubernetes Administrator/Application Developer)</a:t>
            </a:r>
            <a:br>
              <a:rPr lang="en" sz="1600"/>
            </a:br>
            <a:r>
              <a:rPr lang="en" sz="1600" u="sng">
                <a:solidFill>
                  <a:schemeClr val="hlink"/>
                </a:solidFill>
                <a:hlinkClick r:id="rId8"/>
              </a:rPr>
              <a:t>https://www.cncf.io/certification/expert/</a:t>
            </a:r>
            <a:endParaRPr sz="1600"/>
          </a:p>
          <a:p>
            <a:pPr indent="-406390">
              <a:spcBef>
                <a:spcPts val="1333"/>
              </a:spcBef>
              <a:buSzPts val="1200"/>
            </a:pPr>
            <a:r>
              <a:rPr lang="en" sz="1600" b="1"/>
              <a:t>Awesome Kubernetes</a:t>
            </a:r>
            <a:br>
              <a:rPr lang="en" sz="1600"/>
            </a:br>
            <a:r>
              <a:rPr lang="en" sz="1600" u="sng">
                <a:solidFill>
                  <a:schemeClr val="hlink"/>
                </a:solidFill>
                <a:hlinkClick r:id="rId9"/>
              </a:rPr>
              <a:t>https://www.gitbook.com/book/ramitsurana/awesome-kubernetes/details</a:t>
            </a:r>
            <a:endParaRPr sz="1600"/>
          </a:p>
          <a:p>
            <a:pPr marL="0" indent="0">
              <a:spcBef>
                <a:spcPts val="1333"/>
              </a:spcBef>
              <a:spcAft>
                <a:spcPts val="1333"/>
              </a:spcAft>
              <a:buNone/>
            </a:pPr>
            <a:endParaRPr sz="1600"/>
          </a:p>
        </p:txBody>
      </p:sp>
      <p:pic>
        <p:nvPicPr>
          <p:cNvPr id="1426" name="Google Shape;1426;p190"/>
          <p:cNvPicPr preferRelativeResize="0"/>
          <p:nvPr/>
        </p:nvPicPr>
        <p:blipFill>
          <a:blip r:embed="rId10">
            <a:alphaModFix/>
          </a:blip>
          <a:stretch>
            <a:fillRect/>
          </a:stretch>
        </p:blipFill>
        <p:spPr>
          <a:xfrm>
            <a:off x="7866567" y="2114800"/>
            <a:ext cx="3664432" cy="1832200"/>
          </a:xfrm>
          <a:prstGeom prst="rect">
            <a:avLst/>
          </a:prstGeom>
          <a:noFill/>
          <a:ln>
            <a:noFill/>
          </a:ln>
        </p:spPr>
      </p:pic>
    </p:spTree>
    <p:extLst>
      <p:ext uri="{BB962C8B-B14F-4D97-AF65-F5344CB8AC3E}">
        <p14:creationId xmlns:p14="http://schemas.microsoft.com/office/powerpoint/2010/main" val="1785994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61DC-E233-1F4F-B071-3F88AF84E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D4933C-CAFC-084D-998E-DD23B6EEF314}"/>
              </a:ext>
            </a:extLst>
          </p:cNvPr>
          <p:cNvPicPr>
            <a:picLocks noGrp="1" noChangeAspect="1"/>
          </p:cNvPicPr>
          <p:nvPr>
            <p:ph idx="1"/>
          </p:nvPr>
        </p:nvPicPr>
        <p:blipFill>
          <a:blip r:embed="rId2"/>
          <a:stretch>
            <a:fillRect/>
          </a:stretch>
        </p:blipFill>
        <p:spPr>
          <a:xfrm>
            <a:off x="1371600" y="110467"/>
            <a:ext cx="9002486" cy="6741710"/>
          </a:xfrm>
        </p:spPr>
      </p:pic>
    </p:spTree>
    <p:extLst>
      <p:ext uri="{BB962C8B-B14F-4D97-AF65-F5344CB8AC3E}">
        <p14:creationId xmlns:p14="http://schemas.microsoft.com/office/powerpoint/2010/main" val="1382991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75"/>
          <p:cNvSpPr txBox="1">
            <a:spLocks noGrp="1"/>
          </p:cNvSpPr>
          <p:nvPr>
            <p:ph type="ctrTitle"/>
          </p:nvPr>
        </p:nvSpPr>
        <p:spPr>
          <a:xfrm>
            <a:off x="609600" y="1604261"/>
            <a:ext cx="5776800" cy="2057200"/>
          </a:xfrm>
          <a:prstGeom prst="rect">
            <a:avLst/>
          </a:prstGeom>
        </p:spPr>
        <p:txBody>
          <a:bodyPr spcFirstLastPara="1" vert="horz" wrap="square" lIns="121900" tIns="121900" rIns="121900" bIns="121900" rtlCol="0" anchor="ctr" anchorCtr="0">
            <a:noAutofit/>
          </a:bodyPr>
          <a:lstStyle/>
          <a:p>
            <a:r>
              <a:rPr lang="en-US" dirty="0"/>
              <a:t>Challenges</a:t>
            </a:r>
            <a:endParaRPr dirty="0"/>
          </a:p>
        </p:txBody>
      </p:sp>
      <p:sp>
        <p:nvSpPr>
          <p:cNvPr id="12" name="TextBox 11">
            <a:extLst>
              <a:ext uri="{FF2B5EF4-FFF2-40B4-BE49-F238E27FC236}">
                <a16:creationId xmlns:a16="http://schemas.microsoft.com/office/drawing/2014/main" id="{502548B0-9DA5-8E48-BD2A-E1D1BD74D994}"/>
              </a:ext>
            </a:extLst>
          </p:cNvPr>
          <p:cNvSpPr txBox="1"/>
          <p:nvPr/>
        </p:nvSpPr>
        <p:spPr>
          <a:xfrm>
            <a:off x="6096000" y="1471728"/>
            <a:ext cx="4900612"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Multiple  Environments (contexts/namespaces)</a:t>
            </a:r>
          </a:p>
          <a:p>
            <a:pPr marL="285750" indent="-285750">
              <a:buFont typeface="Arial" panose="020B0604020202020204" pitchFamily="34" charset="0"/>
              <a:buChar char="•"/>
            </a:pPr>
            <a:r>
              <a:rPr lang="en-US" sz="2800" dirty="0"/>
              <a:t>Manage Resources</a:t>
            </a:r>
          </a:p>
          <a:p>
            <a:pPr marL="285750" indent="-285750">
              <a:buFont typeface="Arial" panose="020B0604020202020204" pitchFamily="34" charset="0"/>
              <a:buChar char="•"/>
            </a:pPr>
            <a:r>
              <a:rPr lang="en-US" sz="2800" dirty="0"/>
              <a:t>Manage Secrets &amp; Config Maps</a:t>
            </a:r>
          </a:p>
          <a:p>
            <a:pPr marL="285750" indent="-285750">
              <a:buFont typeface="Arial" panose="020B0604020202020204" pitchFamily="34" charset="0"/>
              <a:buChar char="•"/>
            </a:pPr>
            <a:r>
              <a:rPr lang="en-US" sz="2800" dirty="0"/>
              <a:t>Private vs Public Container Registries</a:t>
            </a:r>
          </a:p>
          <a:p>
            <a:pPr marL="285750" indent="-285750">
              <a:buFont typeface="Arial" panose="020B0604020202020204" pitchFamily="34" charset="0"/>
              <a:buChar char="•"/>
            </a:pPr>
            <a:r>
              <a:rPr lang="en-US" sz="2800" dirty="0"/>
              <a:t>Kubernetes Vendors</a:t>
            </a:r>
          </a:p>
        </p:txBody>
      </p:sp>
    </p:spTree>
    <p:extLst>
      <p:ext uri="{BB962C8B-B14F-4D97-AF65-F5344CB8AC3E}">
        <p14:creationId xmlns:p14="http://schemas.microsoft.com/office/powerpoint/2010/main" val="2232047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7" name="TextBox 6">
            <a:extLst>
              <a:ext uri="{FF2B5EF4-FFF2-40B4-BE49-F238E27FC236}">
                <a16:creationId xmlns:a16="http://schemas.microsoft.com/office/drawing/2014/main" id="{AB3E298D-0707-D44D-B63B-1B5475364BD7}"/>
              </a:ext>
            </a:extLst>
          </p:cNvPr>
          <p:cNvSpPr txBox="1"/>
          <p:nvPr/>
        </p:nvSpPr>
        <p:spPr>
          <a:xfrm>
            <a:off x="6096000" y="1540361"/>
            <a:ext cx="4900612"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Complex</a:t>
            </a:r>
          </a:p>
          <a:p>
            <a:pPr marL="285750" indent="-285750">
              <a:buFont typeface="Arial" panose="020B0604020202020204" pitchFamily="34" charset="0"/>
              <a:buChar char="•"/>
            </a:pPr>
            <a:r>
              <a:rPr lang="en-US" sz="2800" dirty="0"/>
              <a:t>Difficult to backup and restore data within pods</a:t>
            </a:r>
          </a:p>
          <a:p>
            <a:pPr marL="285750" indent="-285750">
              <a:buFont typeface="Arial" panose="020B0604020202020204" pitchFamily="34" charset="0"/>
              <a:buChar char="•"/>
            </a:pPr>
            <a:r>
              <a:rPr lang="en-US" sz="2800" dirty="0"/>
              <a:t>Logging</a:t>
            </a:r>
          </a:p>
          <a:p>
            <a:pPr marL="285750" indent="-285750">
              <a:buFont typeface="Arial" panose="020B0604020202020204" pitchFamily="34" charset="0"/>
              <a:buChar char="•"/>
            </a:pPr>
            <a:r>
              <a:rPr lang="en-US" sz="2800" dirty="0"/>
              <a:t>Difficult to handle Persistence</a:t>
            </a:r>
          </a:p>
          <a:p>
            <a:pPr marL="285750" indent="-285750">
              <a:buFont typeface="Arial" panose="020B0604020202020204" pitchFamily="34" charset="0"/>
              <a:buChar char="•"/>
            </a:pPr>
            <a:r>
              <a:rPr lang="en-US" sz="2800" dirty="0"/>
              <a:t>Vendor Customizations</a:t>
            </a:r>
          </a:p>
          <a:p>
            <a:pPr marL="285750" indent="-285750">
              <a:buFont typeface="Arial" panose="020B0604020202020204" pitchFamily="34" charset="0"/>
              <a:buChar char="•"/>
            </a:pPr>
            <a:r>
              <a:rPr lang="en-US" sz="2800" dirty="0"/>
              <a:t>Frequent updates and Security Vulnerabilities</a:t>
            </a:r>
          </a:p>
        </p:txBody>
      </p:sp>
      <p:sp>
        <p:nvSpPr>
          <p:cNvPr id="11" name="Title 10">
            <a:extLst>
              <a:ext uri="{FF2B5EF4-FFF2-40B4-BE49-F238E27FC236}">
                <a16:creationId xmlns:a16="http://schemas.microsoft.com/office/drawing/2014/main" id="{E4FED07F-E8A7-AB45-B0C8-01C1B395EBDD}"/>
              </a:ext>
            </a:extLst>
          </p:cNvPr>
          <p:cNvSpPr>
            <a:spLocks noGrp="1"/>
          </p:cNvSpPr>
          <p:nvPr>
            <p:ph type="ctrTitle"/>
          </p:nvPr>
        </p:nvSpPr>
        <p:spPr>
          <a:xfrm>
            <a:off x="609600" y="2176192"/>
            <a:ext cx="2905125" cy="2057200"/>
          </a:xfrm>
        </p:spPr>
        <p:txBody>
          <a:bodyPr/>
          <a:lstStyle/>
          <a:p>
            <a:r>
              <a:rPr lang="en-US"/>
              <a:t>Limitations</a:t>
            </a:r>
          </a:p>
        </p:txBody>
      </p:sp>
      <p:sp>
        <p:nvSpPr>
          <p:cNvPr id="13" name="Text Placeholder 12">
            <a:extLst>
              <a:ext uri="{FF2B5EF4-FFF2-40B4-BE49-F238E27FC236}">
                <a16:creationId xmlns:a16="http://schemas.microsoft.com/office/drawing/2014/main" id="{ACC4E374-7666-8645-9266-8D1C1ED1BC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43353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75"/>
          <p:cNvSpPr txBox="1">
            <a:spLocks noGrp="1"/>
          </p:cNvSpPr>
          <p:nvPr>
            <p:ph type="ctrTitle"/>
          </p:nvPr>
        </p:nvSpPr>
        <p:spPr>
          <a:xfrm>
            <a:off x="609600" y="1604261"/>
            <a:ext cx="5776800" cy="2057200"/>
          </a:xfrm>
          <a:prstGeom prst="rect">
            <a:avLst/>
          </a:prstGeom>
        </p:spPr>
        <p:txBody>
          <a:bodyPr spcFirstLastPara="1" vert="horz" wrap="square" lIns="121900" tIns="121900" rIns="121900" bIns="121900" rtlCol="0" anchor="ctr" anchorCtr="0">
            <a:noAutofit/>
          </a:bodyPr>
          <a:lstStyle/>
          <a:p>
            <a:r>
              <a:rPr lang="en-US" dirty="0"/>
              <a:t>Recommendations</a:t>
            </a:r>
            <a:endParaRPr dirty="0"/>
          </a:p>
        </p:txBody>
      </p:sp>
      <p:sp>
        <p:nvSpPr>
          <p:cNvPr id="12" name="TextBox 11">
            <a:extLst>
              <a:ext uri="{FF2B5EF4-FFF2-40B4-BE49-F238E27FC236}">
                <a16:creationId xmlns:a16="http://schemas.microsoft.com/office/drawing/2014/main" id="{502548B0-9DA5-8E48-BD2A-E1D1BD74D994}"/>
              </a:ext>
            </a:extLst>
          </p:cNvPr>
          <p:cNvSpPr txBox="1"/>
          <p:nvPr/>
        </p:nvSpPr>
        <p:spPr>
          <a:xfrm>
            <a:off x="6096000" y="407426"/>
            <a:ext cx="4900612"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Use Package-manager and life-cycle manager tools like Helm</a:t>
            </a:r>
          </a:p>
          <a:p>
            <a:pPr marL="285750" indent="-285750">
              <a:buFont typeface="Arial" panose="020B0604020202020204" pitchFamily="34" charset="0"/>
              <a:buChar char="•"/>
            </a:pPr>
            <a:r>
              <a:rPr lang="en-US" sz="2800" dirty="0"/>
              <a:t>Backup configuration using </a:t>
            </a:r>
            <a:r>
              <a:rPr lang="en-US" sz="2800" dirty="0" err="1"/>
              <a:t>velero</a:t>
            </a:r>
            <a:r>
              <a:rPr lang="en-US" sz="2800" dirty="0"/>
              <a:t>/</a:t>
            </a:r>
            <a:r>
              <a:rPr lang="en-US" sz="2800" dirty="0" err="1"/>
              <a:t>heptio</a:t>
            </a:r>
            <a:r>
              <a:rPr lang="en-US" sz="2800" dirty="0"/>
              <a:t>-ark</a:t>
            </a:r>
          </a:p>
          <a:p>
            <a:pPr marL="285750" indent="-285750">
              <a:buFont typeface="Arial" panose="020B0604020202020204" pitchFamily="34" charset="0"/>
              <a:buChar char="•"/>
            </a:pPr>
            <a:r>
              <a:rPr lang="en-US" sz="2800" dirty="0"/>
              <a:t>Monitoring using Prometheus/Grafana</a:t>
            </a:r>
          </a:p>
          <a:p>
            <a:pPr marL="285750" indent="-285750">
              <a:buFont typeface="Arial" panose="020B0604020202020204" pitchFamily="34" charset="0"/>
              <a:buChar char="•"/>
            </a:pPr>
            <a:r>
              <a:rPr lang="en-US" sz="2800" dirty="0"/>
              <a:t>Choose a vendor Kubernetes certified vendor that stays current with upstream releases</a:t>
            </a:r>
          </a:p>
          <a:p>
            <a:pPr marL="285750" indent="-285750">
              <a:buFont typeface="Arial" panose="020B0604020202020204" pitchFamily="34" charset="0"/>
              <a:buChar char="•"/>
            </a:pPr>
            <a:r>
              <a:rPr lang="en-US" sz="2800" dirty="0"/>
              <a:t>Choose products </a:t>
            </a:r>
            <a:r>
              <a:rPr lang="en-US" sz="2800" dirty="0">
                <a:hlinkClick r:id="rId3"/>
              </a:rPr>
              <a:t>https://www.cncf.io/projects/</a:t>
            </a:r>
            <a:endParaRPr lang="en-US" sz="2800" dirty="0"/>
          </a:p>
        </p:txBody>
      </p:sp>
      <p:sp>
        <p:nvSpPr>
          <p:cNvPr id="10" name="Text Placeholder 9">
            <a:extLst>
              <a:ext uri="{FF2B5EF4-FFF2-40B4-BE49-F238E27FC236}">
                <a16:creationId xmlns:a16="http://schemas.microsoft.com/office/drawing/2014/main" id="{C530A50B-D9AA-464B-8EA9-D7947240B6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8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914400" y="2490375"/>
            <a:ext cx="10363200" cy="2198400"/>
          </a:xfrm>
          <a:prstGeom prst="rect">
            <a:avLst/>
          </a:prstGeom>
        </p:spPr>
        <p:txBody>
          <a:bodyPr spcFirstLastPara="1" vert="horz" wrap="square" lIns="121900" tIns="121900" rIns="121900" bIns="121900" rtlCol="0" anchor="b" anchorCtr="0">
            <a:noAutofit/>
          </a:bodyPr>
          <a:lstStyle/>
          <a:p>
            <a:pPr algn="ctr"/>
            <a:r>
              <a:rPr lang="en" sz="4000" dirty="0"/>
              <a:t>Questions?</a:t>
            </a:r>
            <a:br>
              <a:rPr lang="en" sz="4000" dirty="0"/>
            </a:br>
            <a:r>
              <a:rPr lang="en-US" sz="4000" dirty="0"/>
              <a:t>b</a:t>
            </a:r>
            <a:r>
              <a:rPr lang="en" sz="4000" dirty="0" err="1"/>
              <a:t>hargav.joshi@gmail.com</a:t>
            </a:r>
            <a:endParaRPr sz="4000" dirty="0"/>
          </a:p>
        </p:txBody>
      </p:sp>
    </p:spTree>
    <p:extLst>
      <p:ext uri="{BB962C8B-B14F-4D97-AF65-F5344CB8AC3E}">
        <p14:creationId xmlns:p14="http://schemas.microsoft.com/office/powerpoint/2010/main" val="270546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dirty="0"/>
              <a:t>Docker Terminology</a:t>
            </a:r>
            <a:endParaRPr lang="en-US" dirty="0"/>
          </a:p>
        </p:txBody>
      </p:sp>
      <p:sp>
        <p:nvSpPr>
          <p:cNvPr id="12" name="Content Placeholder 2">
            <a:extLst>
              <a:ext uri="{FF2B5EF4-FFF2-40B4-BE49-F238E27FC236}">
                <a16:creationId xmlns:a16="http://schemas.microsoft.com/office/drawing/2014/main" id="{5AFBCA0C-7339-D94E-8CB5-0A0E5C1DBE2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t>docker stop </a:t>
            </a:r>
            <a:r>
              <a:rPr lang="en-US" sz="1600" dirty="0"/>
              <a:t>web 		Stop a running container through SIGKILL </a:t>
            </a:r>
          </a:p>
          <a:p>
            <a:pPr marL="0" indent="0">
              <a:buNone/>
            </a:pPr>
            <a:r>
              <a:rPr lang="en-US" sz="1600" i="1" dirty="0"/>
              <a:t>docker network ls </a:t>
            </a:r>
            <a:r>
              <a:rPr lang="en-US" sz="1600" dirty="0"/>
              <a:t>		List the networks </a:t>
            </a:r>
          </a:p>
          <a:p>
            <a:pPr marL="0" indent="0">
              <a:buNone/>
            </a:pPr>
            <a:r>
              <a:rPr lang="en-US" sz="1600" i="1" dirty="0"/>
              <a:t>docker </a:t>
            </a:r>
            <a:r>
              <a:rPr lang="en-US" sz="1600" i="1" dirty="0" err="1"/>
              <a:t>ps</a:t>
            </a:r>
            <a:r>
              <a:rPr lang="en-US" sz="1600" i="1" dirty="0"/>
              <a:t> 	</a:t>
            </a:r>
            <a:r>
              <a:rPr lang="en-US" sz="1600" dirty="0"/>
              <a:t>		List the running containers </a:t>
            </a:r>
          </a:p>
          <a:p>
            <a:pPr marL="0" indent="0">
              <a:buNone/>
            </a:pPr>
            <a:r>
              <a:rPr lang="en-US" sz="1600" i="1" dirty="0"/>
              <a:t>docker </a:t>
            </a:r>
            <a:r>
              <a:rPr lang="en-US" sz="1600" i="1" dirty="0" err="1"/>
              <a:t>rm</a:t>
            </a:r>
            <a:r>
              <a:rPr lang="en-US" sz="1600" i="1" dirty="0"/>
              <a:t> -f $(docker </a:t>
            </a:r>
            <a:r>
              <a:rPr lang="en-US" sz="1600" i="1" dirty="0" err="1"/>
              <a:t>ps</a:t>
            </a:r>
            <a:r>
              <a:rPr lang="en-US" sz="1600" i="1" dirty="0"/>
              <a:t> -</a:t>
            </a:r>
            <a:r>
              <a:rPr lang="en-US" sz="1600" i="1" dirty="0" err="1"/>
              <a:t>aq</a:t>
            </a:r>
            <a:r>
              <a:rPr lang="en-US" sz="1600" i="1" dirty="0"/>
              <a:t>) </a:t>
            </a:r>
            <a:r>
              <a:rPr lang="en-US" sz="1600" dirty="0"/>
              <a:t>	Delete all running and stopped containers </a:t>
            </a:r>
          </a:p>
          <a:p>
            <a:pPr marL="0" indent="0">
              <a:buNone/>
            </a:pPr>
            <a:r>
              <a:rPr lang="en-US" sz="1600" i="1" dirty="0"/>
              <a:t>docker exec -it </a:t>
            </a:r>
            <a:r>
              <a:rPr lang="en-US" sz="1600" dirty="0">
                <a:solidFill>
                  <a:schemeClr val="accent1">
                    <a:lumMod val="75000"/>
                  </a:schemeClr>
                </a:solidFill>
              </a:rPr>
              <a:t>web</a:t>
            </a:r>
            <a:r>
              <a:rPr lang="en-US" sz="1600" dirty="0"/>
              <a:t> b</a:t>
            </a:r>
            <a:r>
              <a:rPr lang="en-US" sz="1600" i="1" dirty="0"/>
              <a:t>ash </a:t>
            </a:r>
            <a:r>
              <a:rPr lang="en-US" sz="1600" dirty="0"/>
              <a:t>	Create a new bash process inside the </a:t>
            </a:r>
          </a:p>
          <a:p>
            <a:pPr marL="0" indent="0">
              <a:buNone/>
            </a:pPr>
            <a:r>
              <a:rPr lang="en-US" sz="1600" dirty="0"/>
              <a:t>			container and connect it to the terminal </a:t>
            </a:r>
          </a:p>
          <a:p>
            <a:pPr marL="0" indent="0">
              <a:buNone/>
            </a:pPr>
            <a:r>
              <a:rPr lang="en-US" sz="1600" i="1" dirty="0"/>
              <a:t>docker logs --tail 100 </a:t>
            </a:r>
            <a:r>
              <a:rPr lang="en-US" sz="1600" dirty="0">
                <a:solidFill>
                  <a:schemeClr val="accent1">
                    <a:lumMod val="75000"/>
                  </a:schemeClr>
                </a:solidFill>
              </a:rPr>
              <a:t>web</a:t>
            </a:r>
            <a:r>
              <a:rPr lang="en-US" sz="1600" dirty="0"/>
              <a:t>	Print the last 100 lines of a container’s lo</a:t>
            </a:r>
          </a:p>
          <a:p>
            <a:pPr marL="0" indent="0">
              <a:buNone/>
            </a:pPr>
            <a:endParaRPr lang="en-US" sz="1600" dirty="0"/>
          </a:p>
          <a:p>
            <a:pPr marL="0" indent="0">
              <a:buNone/>
            </a:pPr>
            <a:r>
              <a:rPr lang="en-US" sz="1600" dirty="0"/>
              <a:t>Reference</a:t>
            </a:r>
          </a:p>
          <a:p>
            <a:pPr marL="0" indent="0">
              <a:buNone/>
            </a:pPr>
            <a:r>
              <a:rPr lang="en-US" sz="1600" dirty="0">
                <a:hlinkClick r:id="rId2"/>
              </a:rPr>
              <a:t>https://docs.docker.com/engine/reference/commandline/rm/</a:t>
            </a:r>
            <a:endParaRPr lang="en-US" sz="1600" dirty="0"/>
          </a:p>
        </p:txBody>
      </p:sp>
    </p:spTree>
    <p:extLst>
      <p:ext uri="{BB962C8B-B14F-4D97-AF65-F5344CB8AC3E}">
        <p14:creationId xmlns:p14="http://schemas.microsoft.com/office/powerpoint/2010/main" val="250687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b="1" dirty="0"/>
              <a:t>Docker Demo</a:t>
            </a:r>
            <a:endParaRPr lang="en-US" b="1" dirty="0"/>
          </a:p>
        </p:txBody>
      </p:sp>
      <p:sp>
        <p:nvSpPr>
          <p:cNvPr id="3" name="Content Placeholder 2">
            <a:extLst>
              <a:ext uri="{FF2B5EF4-FFF2-40B4-BE49-F238E27FC236}">
                <a16:creationId xmlns:a16="http://schemas.microsoft.com/office/drawing/2014/main" id="{27305A01-D763-B84A-9FC5-760B72D5485A}"/>
              </a:ext>
            </a:extLst>
          </p:cNvPr>
          <p:cNvSpPr>
            <a:spLocks noGrp="1"/>
          </p:cNvSpPr>
          <p:nvPr>
            <p:ph idx="1"/>
          </p:nvPr>
        </p:nvSpPr>
        <p:spPr/>
        <p:txBody>
          <a:bodyPr/>
          <a:lstStyle/>
          <a:p>
            <a:r>
              <a:rPr lang="en-US" i="1" dirty="0"/>
              <a:t>docker run </a:t>
            </a:r>
            <a:r>
              <a:rPr lang="en-US" dirty="0">
                <a:solidFill>
                  <a:schemeClr val="accent1">
                    <a:lumMod val="75000"/>
                  </a:schemeClr>
                </a:solidFill>
              </a:rPr>
              <a:t>hello-world</a:t>
            </a:r>
          </a:p>
          <a:p>
            <a:endParaRPr lang="en-US" i="1" dirty="0"/>
          </a:p>
          <a:p>
            <a:r>
              <a:rPr lang="en-US" i="1" dirty="0"/>
              <a:t>docker run </a:t>
            </a:r>
            <a:r>
              <a:rPr lang="en-US" dirty="0"/>
              <a:t>--name </a:t>
            </a:r>
            <a:r>
              <a:rPr lang="en-US" dirty="0">
                <a:solidFill>
                  <a:schemeClr val="accent1">
                    <a:lumMod val="75000"/>
                  </a:schemeClr>
                </a:solidFill>
              </a:rPr>
              <a:t>mynginx1</a:t>
            </a:r>
            <a:r>
              <a:rPr lang="en-US" dirty="0"/>
              <a:t> -d </a:t>
            </a:r>
            <a:r>
              <a:rPr lang="en-US" dirty="0" err="1">
                <a:solidFill>
                  <a:schemeClr val="accent1">
                    <a:lumMod val="75000"/>
                  </a:schemeClr>
                </a:solidFill>
              </a:rPr>
              <a:t>nginx:mainline-alpine</a:t>
            </a:r>
            <a:r>
              <a:rPr lang="en-US" dirty="0">
                <a:solidFill>
                  <a:schemeClr val="accent1">
                    <a:lumMod val="75000"/>
                  </a:schemeClr>
                </a:solidFill>
              </a:rPr>
              <a:t> </a:t>
            </a:r>
          </a:p>
          <a:p>
            <a:endParaRPr lang="en-US" i="1" dirty="0"/>
          </a:p>
          <a:p>
            <a:r>
              <a:rPr lang="en-US" i="1" dirty="0"/>
              <a:t>docker run </a:t>
            </a:r>
            <a:r>
              <a:rPr lang="en-US" dirty="0"/>
              <a:t>-it --name </a:t>
            </a:r>
            <a:r>
              <a:rPr lang="en-US" dirty="0">
                <a:solidFill>
                  <a:schemeClr val="accent1">
                    <a:lumMod val="75000"/>
                  </a:schemeClr>
                </a:solidFill>
              </a:rPr>
              <a:t>mynginx2</a:t>
            </a:r>
            <a:r>
              <a:rPr lang="en-US" dirty="0"/>
              <a:t> -v </a:t>
            </a:r>
            <a:r>
              <a:rPr lang="en-US" dirty="0">
                <a:solidFill>
                  <a:schemeClr val="accent1">
                    <a:lumMod val="75000"/>
                  </a:schemeClr>
                </a:solidFill>
              </a:rPr>
              <a:t>~/</a:t>
            </a:r>
            <a:r>
              <a:rPr lang="en-US" dirty="0" err="1">
                <a:solidFill>
                  <a:schemeClr val="accent1">
                    <a:lumMod val="75000"/>
                  </a:schemeClr>
                </a:solidFill>
              </a:rPr>
              <a:t>myngnix</a:t>
            </a:r>
            <a:r>
              <a:rPr lang="en-US" dirty="0">
                <a:solidFill>
                  <a:schemeClr val="accent1">
                    <a:lumMod val="75000"/>
                  </a:schemeClr>
                </a:solidFill>
              </a:rPr>
              <a:t>-content:/</a:t>
            </a:r>
            <a:r>
              <a:rPr lang="en-US" dirty="0" err="1">
                <a:solidFill>
                  <a:schemeClr val="accent1">
                    <a:lumMod val="75000"/>
                  </a:schemeClr>
                </a:solidFill>
              </a:rPr>
              <a:t>usr</a:t>
            </a:r>
            <a:r>
              <a:rPr lang="en-US" dirty="0">
                <a:solidFill>
                  <a:schemeClr val="accent1">
                    <a:lumMod val="75000"/>
                  </a:schemeClr>
                </a:solidFill>
              </a:rPr>
              <a:t>/share/</a:t>
            </a:r>
            <a:r>
              <a:rPr lang="en-US" dirty="0" err="1">
                <a:solidFill>
                  <a:schemeClr val="accent1">
                    <a:lumMod val="75000"/>
                  </a:schemeClr>
                </a:solidFill>
              </a:rPr>
              <a:t>nginx</a:t>
            </a:r>
            <a:r>
              <a:rPr lang="en-US" dirty="0">
                <a:solidFill>
                  <a:schemeClr val="accent1">
                    <a:lumMod val="75000"/>
                  </a:schemeClr>
                </a:solidFill>
              </a:rPr>
              <a:t>/</a:t>
            </a:r>
            <a:r>
              <a:rPr lang="en-US" dirty="0" err="1">
                <a:solidFill>
                  <a:schemeClr val="accent1">
                    <a:lumMod val="75000"/>
                  </a:schemeClr>
                </a:solidFill>
              </a:rPr>
              <a:t>html:ro</a:t>
            </a:r>
            <a:r>
              <a:rPr lang="en-US" dirty="0">
                <a:solidFill>
                  <a:schemeClr val="accent1">
                    <a:lumMod val="75000"/>
                  </a:schemeClr>
                </a:solidFill>
              </a:rPr>
              <a:t> </a:t>
            </a:r>
            <a:r>
              <a:rPr lang="en-US" dirty="0"/>
              <a:t>-p </a:t>
            </a:r>
            <a:r>
              <a:rPr lang="en-US" dirty="0">
                <a:solidFill>
                  <a:schemeClr val="accent1">
                    <a:lumMod val="75000"/>
                  </a:schemeClr>
                </a:solidFill>
              </a:rPr>
              <a:t>8080:80</a:t>
            </a:r>
            <a:r>
              <a:rPr lang="en-US" dirty="0"/>
              <a:t> -d </a:t>
            </a:r>
            <a:r>
              <a:rPr lang="en-US" dirty="0" err="1">
                <a:solidFill>
                  <a:schemeClr val="accent1">
                    <a:lumMod val="75000"/>
                  </a:schemeClr>
                </a:solidFill>
              </a:rPr>
              <a:t>nginx:mainline-alpine</a:t>
            </a:r>
            <a:endParaRPr lang="en-US" dirty="0">
              <a:solidFill>
                <a:schemeClr val="accent1">
                  <a:lumMod val="75000"/>
                </a:schemeClr>
              </a:solidFill>
            </a:endParaRPr>
          </a:p>
          <a:p>
            <a:endParaRPr lang="en-US" dirty="0"/>
          </a:p>
          <a:p>
            <a:r>
              <a:rPr lang="en-US" dirty="0">
                <a:hlinkClick r:id="rId2"/>
              </a:rPr>
              <a:t>http://locahost:8080</a:t>
            </a:r>
            <a:endParaRPr lang="en-US" dirty="0"/>
          </a:p>
          <a:p>
            <a:endParaRPr lang="en-US" dirty="0"/>
          </a:p>
        </p:txBody>
      </p:sp>
    </p:spTree>
    <p:extLst>
      <p:ext uri="{BB962C8B-B14F-4D97-AF65-F5344CB8AC3E}">
        <p14:creationId xmlns:p14="http://schemas.microsoft.com/office/powerpoint/2010/main" val="338644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dirty="0"/>
              <a:t>Docker Bridge Mapping</a:t>
            </a:r>
            <a:endParaRPr lang="en-US" dirty="0"/>
          </a:p>
        </p:txBody>
      </p:sp>
      <p:pic>
        <p:nvPicPr>
          <p:cNvPr id="5" name="Content Placeholder 4">
            <a:extLst>
              <a:ext uri="{FF2B5EF4-FFF2-40B4-BE49-F238E27FC236}">
                <a16:creationId xmlns:a16="http://schemas.microsoft.com/office/drawing/2014/main" id="{D509F269-FD60-D446-9FEF-5F6E78CD6C2E}"/>
              </a:ext>
            </a:extLst>
          </p:cNvPr>
          <p:cNvPicPr>
            <a:picLocks noGrp="1" noChangeAspect="1"/>
          </p:cNvPicPr>
          <p:nvPr>
            <p:ph idx="1"/>
          </p:nvPr>
        </p:nvPicPr>
        <p:blipFill>
          <a:blip r:embed="rId2"/>
          <a:stretch>
            <a:fillRect/>
          </a:stretch>
        </p:blipFill>
        <p:spPr>
          <a:xfrm>
            <a:off x="1564807" y="1825625"/>
            <a:ext cx="9062386" cy="4351338"/>
          </a:xfrm>
        </p:spPr>
      </p:pic>
    </p:spTree>
    <p:extLst>
      <p:ext uri="{BB962C8B-B14F-4D97-AF65-F5344CB8AC3E}">
        <p14:creationId xmlns:p14="http://schemas.microsoft.com/office/powerpoint/2010/main" val="360716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37D9-925E-9D45-A08C-56AD7D8602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29ED4A-81C4-E14F-B33B-EEEB0CE3E8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B41B0E-AA71-B140-9FCF-447EAD7011FE}"/>
              </a:ext>
            </a:extLst>
          </p:cNvPr>
          <p:cNvPicPr>
            <a:picLocks noChangeAspect="1"/>
          </p:cNvPicPr>
          <p:nvPr/>
        </p:nvPicPr>
        <p:blipFill>
          <a:blip r:embed="rId2"/>
          <a:stretch>
            <a:fillRect/>
          </a:stretch>
        </p:blipFill>
        <p:spPr>
          <a:xfrm>
            <a:off x="0" y="2290"/>
            <a:ext cx="12192000" cy="6853419"/>
          </a:xfrm>
          <a:prstGeom prst="rect">
            <a:avLst/>
          </a:prstGeom>
        </p:spPr>
      </p:pic>
    </p:spTree>
    <p:extLst>
      <p:ext uri="{BB962C8B-B14F-4D97-AF65-F5344CB8AC3E}">
        <p14:creationId xmlns:p14="http://schemas.microsoft.com/office/powerpoint/2010/main" val="153113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US" sz="4267"/>
              <a:t>Kubernetes is</a:t>
            </a:r>
            <a:endParaRPr sz="4267"/>
          </a:p>
        </p:txBody>
      </p:sp>
      <p:sp>
        <p:nvSpPr>
          <p:cNvPr id="132" name="Google Shape;132;p2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US"/>
              <a:t>a container platform</a:t>
            </a:r>
          </a:p>
          <a:p>
            <a:r>
              <a:rPr lang="en-US"/>
              <a:t>a microservices platform</a:t>
            </a:r>
          </a:p>
          <a:p>
            <a:r>
              <a:rPr lang="en-US"/>
              <a:t>a portable cloud platform and a lot more.</a:t>
            </a:r>
          </a:p>
          <a:p>
            <a:endParaRPr lang="en-US"/>
          </a:p>
          <a:p>
            <a:r>
              <a:rPr lang="en-US"/>
              <a:t>Kubernetes provides a </a:t>
            </a:r>
            <a:r>
              <a:rPr lang="en-US" b="1"/>
              <a:t>container-centric</a:t>
            </a:r>
            <a:r>
              <a:rPr lang="en-US"/>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br>
              <a:rPr lang="en-US"/>
            </a:br>
            <a:endParaRPr lang="en-US"/>
          </a:p>
        </p:txBody>
      </p:sp>
    </p:spTree>
    <p:extLst>
      <p:ext uri="{BB962C8B-B14F-4D97-AF65-F5344CB8AC3E}">
        <p14:creationId xmlns:p14="http://schemas.microsoft.com/office/powerpoint/2010/main" val="89935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sz="4267"/>
              <a:t>Decouples Infrastructure and Scaling</a:t>
            </a:r>
            <a:endParaRPr sz="4267"/>
          </a:p>
        </p:txBody>
      </p:sp>
      <p:sp>
        <p:nvSpPr>
          <p:cNvPr id="132" name="Google Shape;132;p2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b="1" dirty="0"/>
              <a:t>All services</a:t>
            </a:r>
            <a:r>
              <a:rPr lang="en" dirty="0"/>
              <a:t> within Kubernetes are natively Load Balanced.</a:t>
            </a:r>
            <a:endParaRPr dirty="0"/>
          </a:p>
          <a:p>
            <a:pPr>
              <a:spcBef>
                <a:spcPts val="0"/>
              </a:spcBef>
            </a:pPr>
            <a:r>
              <a:rPr lang="en" dirty="0"/>
              <a:t>Can scale up and down dynamically.</a:t>
            </a:r>
            <a:endParaRPr dirty="0"/>
          </a:p>
          <a:p>
            <a:pPr>
              <a:spcBef>
                <a:spcPts val="0"/>
              </a:spcBef>
            </a:pPr>
            <a:r>
              <a:rPr lang="en" dirty="0"/>
              <a:t>Used both to enable self-healing and seamless upgrading or rollback of applications.</a:t>
            </a:r>
            <a:endParaRPr dirty="0"/>
          </a:p>
        </p:txBody>
      </p:sp>
    </p:spTree>
    <p:extLst>
      <p:ext uri="{BB962C8B-B14F-4D97-AF65-F5344CB8AC3E}">
        <p14:creationId xmlns:p14="http://schemas.microsoft.com/office/powerpoint/2010/main" val="307730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pPr>
              <a:buClr>
                <a:schemeClr val="dk1"/>
              </a:buClr>
              <a:buSzPts val="1100"/>
            </a:pPr>
            <a:r>
              <a:rPr lang="en"/>
              <a:t>Self Healing</a:t>
            </a:r>
            <a:endParaRPr/>
          </a:p>
        </p:txBody>
      </p:sp>
      <p:sp>
        <p:nvSpPr>
          <p:cNvPr id="3" name="Text Placeholder 2">
            <a:extLst>
              <a:ext uri="{FF2B5EF4-FFF2-40B4-BE49-F238E27FC236}">
                <a16:creationId xmlns:a16="http://schemas.microsoft.com/office/drawing/2014/main" id="{08A7638C-18B0-9748-823A-87C6F39B77AC}"/>
              </a:ext>
            </a:extLst>
          </p:cNvPr>
          <p:cNvSpPr>
            <a:spLocks noGrp="1"/>
          </p:cNvSpPr>
          <p:nvPr>
            <p:ph type="body" idx="1"/>
          </p:nvPr>
        </p:nvSpPr>
        <p:spPr/>
        <p:txBody>
          <a:bodyPr/>
          <a:lstStyle/>
          <a:p>
            <a:pPr marL="50799" indent="0">
              <a:buNone/>
            </a:pPr>
            <a:r>
              <a:rPr lang="en-US">
                <a:hlinkClick r:id="rId3"/>
              </a:rPr>
              <a:t>https://cloud.google.com/kubernetes-engine/kubernetes-comic/</a:t>
            </a:r>
            <a:endParaRPr lang="en-US"/>
          </a:p>
        </p:txBody>
      </p:sp>
      <p:pic>
        <p:nvPicPr>
          <p:cNvPr id="5" name="Picture 4">
            <a:extLst>
              <a:ext uri="{FF2B5EF4-FFF2-40B4-BE49-F238E27FC236}">
                <a16:creationId xmlns:a16="http://schemas.microsoft.com/office/drawing/2014/main" id="{F2204DB9-27F7-3E49-A311-57FED39E314F}"/>
              </a:ext>
            </a:extLst>
          </p:cNvPr>
          <p:cNvPicPr>
            <a:picLocks noChangeAspect="1"/>
          </p:cNvPicPr>
          <p:nvPr/>
        </p:nvPicPr>
        <p:blipFill>
          <a:blip r:embed="rId4"/>
          <a:stretch>
            <a:fillRect/>
          </a:stretch>
        </p:blipFill>
        <p:spPr>
          <a:xfrm>
            <a:off x="1143000" y="2257425"/>
            <a:ext cx="9172575" cy="4005358"/>
          </a:xfrm>
          <a:prstGeom prst="rect">
            <a:avLst/>
          </a:prstGeom>
        </p:spPr>
      </p:pic>
    </p:spTree>
    <p:extLst>
      <p:ext uri="{BB962C8B-B14F-4D97-AF65-F5344CB8AC3E}">
        <p14:creationId xmlns:p14="http://schemas.microsoft.com/office/powerpoint/2010/main" val="2435980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pPr>
              <a:buClr>
                <a:schemeClr val="dk1"/>
              </a:buClr>
              <a:buSzPts val="1100"/>
            </a:pPr>
            <a:r>
              <a:rPr lang="en"/>
              <a:t>Self Healing</a:t>
            </a:r>
            <a:endParaRPr/>
          </a:p>
        </p:txBody>
      </p:sp>
      <p:sp>
        <p:nvSpPr>
          <p:cNvPr id="138" name="Google Shape;138;p21"/>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marL="0" indent="0">
              <a:buNone/>
            </a:pPr>
            <a:r>
              <a:rPr lang="en" sz="3200"/>
              <a:t>Kubernetes will </a:t>
            </a:r>
            <a:r>
              <a:rPr lang="en" sz="3200" b="1"/>
              <a:t>ALWAYS</a:t>
            </a:r>
            <a:r>
              <a:rPr lang="en" sz="3200"/>
              <a:t> try and steer the cluster to its desired state.</a:t>
            </a:r>
            <a:endParaRPr sz="3200"/>
          </a:p>
          <a:p>
            <a:pPr marL="0" indent="0">
              <a:buNone/>
            </a:pPr>
            <a:endParaRPr sz="3200"/>
          </a:p>
          <a:p>
            <a:pPr indent="-507987">
              <a:buSzPts val="2400"/>
            </a:pPr>
            <a:r>
              <a:rPr lang="en" sz="3200" b="1"/>
              <a:t>Me:</a:t>
            </a:r>
            <a:r>
              <a:rPr lang="en" sz="3200"/>
              <a:t> “I want 3 healthy instances of redis to always be running.”</a:t>
            </a:r>
            <a:endParaRPr sz="3200"/>
          </a:p>
          <a:p>
            <a:pPr indent="-507987">
              <a:spcBef>
                <a:spcPts val="0"/>
              </a:spcBef>
              <a:buSzPts val="2400"/>
            </a:pPr>
            <a:r>
              <a:rPr lang="en" sz="3200" b="1"/>
              <a:t>Kubernetes:</a:t>
            </a:r>
            <a:r>
              <a:rPr lang="en" sz="3200"/>
              <a:t> “Okay, I’ll ensure there are always 3 instances up and running.”</a:t>
            </a:r>
            <a:endParaRPr sz="3200"/>
          </a:p>
          <a:p>
            <a:pPr indent="-507987">
              <a:spcBef>
                <a:spcPts val="0"/>
              </a:spcBef>
              <a:buSzPts val="2400"/>
            </a:pPr>
            <a:r>
              <a:rPr lang="en" sz="3200" b="1"/>
              <a:t>Kubernetes:</a:t>
            </a:r>
            <a:r>
              <a:rPr lang="en" sz="3200"/>
              <a:t> “Oh look, one has died. I’m going to attempt to spin up a new one.”</a:t>
            </a:r>
            <a:endParaRPr sz="3200"/>
          </a:p>
        </p:txBody>
      </p:sp>
    </p:spTree>
    <p:extLst>
      <p:ext uri="{BB962C8B-B14F-4D97-AF65-F5344CB8AC3E}">
        <p14:creationId xmlns:p14="http://schemas.microsoft.com/office/powerpoint/2010/main" val="69483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914400" y="2490375"/>
            <a:ext cx="10363200" cy="2198400"/>
          </a:xfrm>
          <a:prstGeom prst="rect">
            <a:avLst/>
          </a:prstGeom>
        </p:spPr>
        <p:txBody>
          <a:bodyPr spcFirstLastPara="1" vert="horz" wrap="square" lIns="121900" tIns="121900" rIns="121900" bIns="121900" rtlCol="0" anchor="ctr" anchorCtr="0">
            <a:noAutofit/>
          </a:bodyPr>
          <a:lstStyle/>
          <a:p>
            <a:pPr algn="ctr"/>
            <a:r>
              <a:rPr lang="en"/>
              <a:t>A Couple </a:t>
            </a:r>
            <a:endParaRPr/>
          </a:p>
          <a:p>
            <a:pPr algn="ctr"/>
            <a:r>
              <a:rPr lang="en"/>
              <a:t>Key Concepts...</a:t>
            </a:r>
            <a:endParaRPr/>
          </a:p>
        </p:txBody>
      </p:sp>
    </p:spTree>
    <p:extLst>
      <p:ext uri="{BB962C8B-B14F-4D97-AF65-F5344CB8AC3E}">
        <p14:creationId xmlns:p14="http://schemas.microsoft.com/office/powerpoint/2010/main" val="213744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3" name="Title 2">
            <a:extLst>
              <a:ext uri="{FF2B5EF4-FFF2-40B4-BE49-F238E27FC236}">
                <a16:creationId xmlns:a16="http://schemas.microsoft.com/office/drawing/2014/main" id="{BEDA00EC-A2D4-D341-A347-842E2716B457}"/>
              </a:ext>
            </a:extLst>
          </p:cNvPr>
          <p:cNvSpPr>
            <a:spLocks noGrp="1"/>
          </p:cNvSpPr>
          <p:nvPr>
            <p:ph type="ctrTitle"/>
          </p:nvPr>
        </p:nvSpPr>
        <p:spPr>
          <a:xfrm>
            <a:off x="321733" y="3777308"/>
            <a:ext cx="10363200" cy="2198400"/>
          </a:xfrm>
        </p:spPr>
        <p:txBody>
          <a:bodyPr/>
          <a:lstStyle/>
          <a:p>
            <a:r>
              <a:rPr lang="en-US" dirty="0"/>
              <a:t>agenda</a:t>
            </a:r>
          </a:p>
        </p:txBody>
      </p:sp>
      <p:sp>
        <p:nvSpPr>
          <p:cNvPr id="7" name="Rectangle 6">
            <a:extLst>
              <a:ext uri="{FF2B5EF4-FFF2-40B4-BE49-F238E27FC236}">
                <a16:creationId xmlns:a16="http://schemas.microsoft.com/office/drawing/2014/main" id="{D540C171-E3BE-4140-AE31-7D31346CB1FF}"/>
              </a:ext>
            </a:extLst>
          </p:cNvPr>
          <p:cNvSpPr/>
          <p:nvPr/>
        </p:nvSpPr>
        <p:spPr>
          <a:xfrm>
            <a:off x="4619930" y="1115040"/>
            <a:ext cx="7112287" cy="5324535"/>
          </a:xfrm>
          <a:prstGeom prst="rect">
            <a:avLst/>
          </a:prstGeom>
        </p:spPr>
        <p:txBody>
          <a:bodyPr wrap="square">
            <a:spAutoFit/>
          </a:bodyPr>
          <a:lstStyle/>
          <a:p>
            <a:r>
              <a:rPr lang="en-US" sz="3200" b="1" dirty="0">
                <a:solidFill>
                  <a:schemeClr val="bg1"/>
                </a:solidFill>
              </a:rPr>
              <a:t>Kubernetes</a:t>
            </a:r>
          </a:p>
          <a:p>
            <a:pPr marL="800100" lvl="1" indent="-342900">
              <a:buFont typeface="Arial" panose="020B0604020202020204" pitchFamily="34" charset="0"/>
              <a:buChar char="•"/>
            </a:pPr>
            <a:r>
              <a:rPr lang="en-US" sz="2800" dirty="0">
                <a:solidFill>
                  <a:schemeClr val="bg1"/>
                </a:solidFill>
              </a:rPr>
              <a:t>Key Concepts</a:t>
            </a:r>
          </a:p>
          <a:p>
            <a:pPr marL="800100" lvl="1" indent="-342900">
              <a:buFont typeface="Arial" panose="020B0604020202020204" pitchFamily="34" charset="0"/>
              <a:buChar char="•"/>
            </a:pPr>
            <a:r>
              <a:rPr lang="en-US" sz="2800" dirty="0">
                <a:solidFill>
                  <a:schemeClr val="bg1"/>
                </a:solidFill>
              </a:rPr>
              <a:t>Architecture : Control Plane, Node Components, Addons &amp; Networking</a:t>
            </a:r>
          </a:p>
          <a:p>
            <a:pPr marL="800100" lvl="1" indent="-342900">
              <a:buFont typeface="Arial" panose="020B0604020202020204" pitchFamily="34" charset="0"/>
              <a:buChar char="•"/>
            </a:pPr>
            <a:r>
              <a:rPr lang="en-US" sz="2800" dirty="0">
                <a:solidFill>
                  <a:schemeClr val="bg1"/>
                </a:solidFill>
              </a:rPr>
              <a:t>Core objects</a:t>
            </a:r>
          </a:p>
          <a:p>
            <a:pPr marL="800100" lvl="1" indent="-342900">
              <a:buFont typeface="Arial" panose="020B0604020202020204" pitchFamily="34" charset="0"/>
              <a:buChar char="•"/>
            </a:pPr>
            <a:r>
              <a:rPr lang="en-US" sz="2800" dirty="0">
                <a:solidFill>
                  <a:schemeClr val="bg1"/>
                </a:solidFill>
              </a:rPr>
              <a:t>Workloads</a:t>
            </a:r>
          </a:p>
          <a:p>
            <a:pPr marL="800100" lvl="1" indent="-342900">
              <a:buFont typeface="Arial" panose="020B0604020202020204" pitchFamily="34" charset="0"/>
              <a:buChar char="•"/>
            </a:pPr>
            <a:r>
              <a:rPr lang="en-US" sz="2800" dirty="0">
                <a:solidFill>
                  <a:schemeClr val="bg1"/>
                </a:solidFill>
              </a:rPr>
              <a:t>Workloads Demo with </a:t>
            </a:r>
            <a:r>
              <a:rPr lang="en-US" sz="2800" dirty="0" err="1">
                <a:solidFill>
                  <a:schemeClr val="bg1"/>
                </a:solidFill>
              </a:rPr>
              <a:t>minikube</a:t>
            </a:r>
            <a:endParaRPr lang="en-US" sz="2800" dirty="0">
              <a:solidFill>
                <a:schemeClr val="bg1"/>
              </a:solidFill>
            </a:endParaRPr>
          </a:p>
          <a:p>
            <a:pPr marL="800100" lvl="1" indent="-342900">
              <a:buFont typeface="Arial" panose="020B0604020202020204" pitchFamily="34" charset="0"/>
              <a:buChar char="•"/>
            </a:pPr>
            <a:r>
              <a:rPr lang="en-US" sz="2800" dirty="0">
                <a:solidFill>
                  <a:schemeClr val="bg1"/>
                </a:solidFill>
              </a:rPr>
              <a:t>Storage</a:t>
            </a:r>
          </a:p>
          <a:p>
            <a:pPr marL="800100" lvl="1" indent="-342900">
              <a:buFont typeface="Arial" panose="020B0604020202020204" pitchFamily="34" charset="0"/>
              <a:buChar char="•"/>
            </a:pPr>
            <a:r>
              <a:rPr lang="en-US" sz="2800" dirty="0">
                <a:solidFill>
                  <a:schemeClr val="bg1"/>
                </a:solidFill>
              </a:rPr>
              <a:t>Configuration : config-maps and secrets</a:t>
            </a:r>
          </a:p>
          <a:p>
            <a:pPr marL="800100" lvl="1" indent="-342900">
              <a:buFont typeface="Arial" panose="020B0604020202020204" pitchFamily="34" charset="0"/>
              <a:buChar char="•"/>
            </a:pPr>
            <a:r>
              <a:rPr lang="en-US" sz="2800" dirty="0">
                <a:solidFill>
                  <a:schemeClr val="bg1"/>
                </a:solidFill>
              </a:rPr>
              <a:t>Security, Authentication &amp; Authorization</a:t>
            </a:r>
          </a:p>
          <a:p>
            <a:pPr marL="800100" lvl="1" indent="-342900">
              <a:buFont typeface="Arial" panose="020B0604020202020204" pitchFamily="34" charset="0"/>
              <a:buChar char="•"/>
            </a:pPr>
            <a:r>
              <a:rPr lang="en-US" sz="2800" dirty="0">
                <a:solidFill>
                  <a:schemeClr val="bg1"/>
                </a:solidFill>
              </a:rPr>
              <a:t>Lessons Learnt</a:t>
            </a:r>
          </a:p>
          <a:p>
            <a:pPr marL="800100" lvl="1" indent="-34290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27353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Pods</a:t>
            </a:r>
            <a:endParaRPr/>
          </a:p>
        </p:txBody>
      </p:sp>
      <p:sp>
        <p:nvSpPr>
          <p:cNvPr id="183" name="Google Shape;183;p28"/>
          <p:cNvSpPr txBox="1">
            <a:spLocks noGrp="1"/>
          </p:cNvSpPr>
          <p:nvPr>
            <p:ph type="body" idx="1"/>
          </p:nvPr>
        </p:nvSpPr>
        <p:spPr>
          <a:xfrm>
            <a:off x="609600" y="1600200"/>
            <a:ext cx="7208800" cy="4967600"/>
          </a:xfrm>
          <a:prstGeom prst="rect">
            <a:avLst/>
          </a:prstGeom>
        </p:spPr>
        <p:txBody>
          <a:bodyPr spcFirstLastPara="1" vert="horz" wrap="square" lIns="121900" tIns="121900" rIns="121900" bIns="121900" rtlCol="0" anchor="t" anchorCtr="0">
            <a:noAutofit/>
          </a:bodyPr>
          <a:lstStyle/>
          <a:p>
            <a:pPr>
              <a:spcBef>
                <a:spcPts val="0"/>
              </a:spcBef>
            </a:pPr>
            <a:r>
              <a:rPr lang="en" b="1"/>
              <a:t>Atomic unit</a:t>
            </a:r>
            <a:r>
              <a:rPr lang="en"/>
              <a:t> or smallest “</a:t>
            </a:r>
            <a:r>
              <a:rPr lang="en" i="1"/>
              <a:t>unit of </a:t>
            </a:r>
            <a:r>
              <a:rPr lang="en" i="1" err="1"/>
              <a:t>work</a:t>
            </a:r>
            <a:r>
              <a:rPr lang="en" err="1"/>
              <a:t>”of</a:t>
            </a:r>
            <a:r>
              <a:rPr lang="en"/>
              <a:t> Kubernetes.</a:t>
            </a:r>
            <a:endParaRPr/>
          </a:p>
          <a:p>
            <a:pPr>
              <a:spcBef>
                <a:spcPts val="1333"/>
              </a:spcBef>
              <a:spcAft>
                <a:spcPts val="1333"/>
              </a:spcAft>
            </a:pPr>
            <a:r>
              <a:rPr lang="en"/>
              <a:t>Pods are </a:t>
            </a:r>
            <a:r>
              <a:rPr lang="en" b="1"/>
              <a:t>one or MORE containers</a:t>
            </a:r>
            <a:r>
              <a:rPr lang="en"/>
              <a:t> that share volumes and namespace.</a:t>
            </a:r>
          </a:p>
          <a:p>
            <a:pPr>
              <a:spcBef>
                <a:spcPts val="1333"/>
              </a:spcBef>
              <a:spcAft>
                <a:spcPts val="1333"/>
              </a:spcAft>
            </a:pPr>
            <a:r>
              <a:rPr lang="en-US" b="1"/>
              <a:t>They are ephemeral!</a:t>
            </a:r>
            <a:endParaRPr b="1"/>
          </a:p>
        </p:txBody>
      </p:sp>
      <p:pic>
        <p:nvPicPr>
          <p:cNvPr id="184" name="Google Shape;184;p28"/>
          <p:cNvPicPr preferRelativeResize="0"/>
          <p:nvPr/>
        </p:nvPicPr>
        <p:blipFill>
          <a:blip r:embed="rId3">
            <a:alphaModFix/>
          </a:blip>
          <a:stretch>
            <a:fillRect/>
          </a:stretch>
        </p:blipFill>
        <p:spPr>
          <a:xfrm>
            <a:off x="7975482" y="1626234"/>
            <a:ext cx="3871287" cy="4915532"/>
          </a:xfrm>
          <a:prstGeom prst="rect">
            <a:avLst/>
          </a:prstGeom>
          <a:noFill/>
          <a:ln>
            <a:noFill/>
          </a:ln>
        </p:spPr>
      </p:pic>
    </p:spTree>
    <p:extLst>
      <p:ext uri="{BB962C8B-B14F-4D97-AF65-F5344CB8AC3E}">
        <p14:creationId xmlns:p14="http://schemas.microsoft.com/office/powerpoint/2010/main" val="789788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Services</a:t>
            </a:r>
            <a:endParaRPr/>
          </a:p>
        </p:txBody>
      </p:sp>
      <p:sp>
        <p:nvSpPr>
          <p:cNvPr id="205" name="Google Shape;205;p31"/>
          <p:cNvSpPr txBox="1">
            <a:spLocks noGrp="1"/>
          </p:cNvSpPr>
          <p:nvPr>
            <p:ph type="body" idx="1"/>
          </p:nvPr>
        </p:nvSpPr>
        <p:spPr>
          <a:xfrm>
            <a:off x="609600" y="1600200"/>
            <a:ext cx="6895600" cy="1143200"/>
          </a:xfrm>
          <a:prstGeom prst="rect">
            <a:avLst/>
          </a:prstGeom>
        </p:spPr>
        <p:txBody>
          <a:bodyPr spcFirstLastPara="1" vert="horz" wrap="square" lIns="121900" tIns="121900" rIns="121900" bIns="121900" rtlCol="0" anchor="t" anchorCtr="0">
            <a:noAutofit/>
          </a:bodyPr>
          <a:lstStyle/>
          <a:p>
            <a:pPr indent="-507987">
              <a:spcBef>
                <a:spcPts val="0"/>
              </a:spcBef>
              <a:spcAft>
                <a:spcPts val="1333"/>
              </a:spcAft>
              <a:buSzPts val="2400"/>
            </a:pPr>
            <a:r>
              <a:rPr lang="en" sz="3200" b="1"/>
              <a:t>Unified method of accessing</a:t>
            </a:r>
            <a:r>
              <a:rPr lang="en" sz="3200"/>
              <a:t> the exposed workloads of Pods. </a:t>
            </a:r>
            <a:endParaRPr sz="3200"/>
          </a:p>
        </p:txBody>
      </p:sp>
      <p:pic>
        <p:nvPicPr>
          <p:cNvPr id="206" name="Google Shape;206;p31"/>
          <p:cNvPicPr preferRelativeResize="0"/>
          <p:nvPr/>
        </p:nvPicPr>
        <p:blipFill rotWithShape="1">
          <a:blip r:embed="rId3">
            <a:alphaModFix/>
          </a:blip>
          <a:srcRect l="2879" t="2555" r="2709" b="3476"/>
          <a:stretch/>
        </p:blipFill>
        <p:spPr>
          <a:xfrm>
            <a:off x="5794300" y="1518700"/>
            <a:ext cx="6230800" cy="5271368"/>
          </a:xfrm>
          <a:prstGeom prst="rect">
            <a:avLst/>
          </a:prstGeom>
          <a:noFill/>
          <a:ln>
            <a:noFill/>
          </a:ln>
        </p:spPr>
      </p:pic>
      <p:sp>
        <p:nvSpPr>
          <p:cNvPr id="207" name="Google Shape;207;p31"/>
          <p:cNvSpPr txBox="1"/>
          <p:nvPr/>
        </p:nvSpPr>
        <p:spPr>
          <a:xfrm>
            <a:off x="609600" y="2607700"/>
            <a:ext cx="5434400" cy="2157200"/>
          </a:xfrm>
          <a:prstGeom prst="rect">
            <a:avLst/>
          </a:prstGeom>
          <a:noFill/>
          <a:ln>
            <a:noFill/>
          </a:ln>
        </p:spPr>
        <p:txBody>
          <a:bodyPr spcFirstLastPara="1" wrap="square" lIns="121900" tIns="121900" rIns="121900" bIns="121900" anchor="t" anchorCtr="0">
            <a:noAutofit/>
          </a:bodyPr>
          <a:lstStyle/>
          <a:p>
            <a:pPr marL="609585" indent="-507987">
              <a:buClr>
                <a:schemeClr val="dk1"/>
              </a:buClr>
              <a:buSzPts val="2400"/>
              <a:buChar char="●"/>
            </a:pPr>
            <a:r>
              <a:rPr lang="en" sz="3200" b="1" dirty="0">
                <a:solidFill>
                  <a:schemeClr val="dk1"/>
                </a:solidFill>
              </a:rPr>
              <a:t>Durable resource</a:t>
            </a:r>
            <a:endParaRPr sz="3200" dirty="0">
              <a:solidFill>
                <a:schemeClr val="dk1"/>
              </a:solidFill>
            </a:endParaRPr>
          </a:p>
          <a:p>
            <a:pPr marL="1219170" lvl="1" indent="-507987">
              <a:spcBef>
                <a:spcPts val="1333"/>
              </a:spcBef>
              <a:buClr>
                <a:schemeClr val="dk1"/>
              </a:buClr>
              <a:buSzPts val="2400"/>
              <a:buChar char="○"/>
            </a:pPr>
            <a:r>
              <a:rPr lang="en" sz="3200" dirty="0">
                <a:solidFill>
                  <a:schemeClr val="dk1"/>
                </a:solidFill>
              </a:rPr>
              <a:t>static Cluster IP</a:t>
            </a:r>
            <a:endParaRPr sz="3200" dirty="0">
              <a:solidFill>
                <a:schemeClr val="dk1"/>
              </a:solidFill>
            </a:endParaRPr>
          </a:p>
          <a:p>
            <a:pPr marL="1219170" lvl="1" indent="-507987">
              <a:buClr>
                <a:schemeClr val="dk1"/>
              </a:buClr>
              <a:buSzPts val="2400"/>
              <a:buChar char="○"/>
            </a:pPr>
            <a:r>
              <a:rPr lang="en" sz="3200" dirty="0">
                <a:solidFill>
                  <a:schemeClr val="dk1"/>
                </a:solidFill>
              </a:rPr>
              <a:t>static </a:t>
            </a:r>
            <a:r>
              <a:rPr lang="en" sz="3200" dirty="0" err="1">
                <a:solidFill>
                  <a:schemeClr val="dk1"/>
                </a:solidFill>
              </a:rPr>
              <a:t>Namespaced</a:t>
            </a:r>
            <a:r>
              <a:rPr lang="en" sz="3200" dirty="0">
                <a:solidFill>
                  <a:schemeClr val="dk1"/>
                </a:solidFill>
              </a:rPr>
              <a:t> DNS name</a:t>
            </a:r>
            <a:endParaRPr sz="2400" dirty="0"/>
          </a:p>
        </p:txBody>
      </p:sp>
      <p:sp>
        <p:nvSpPr>
          <p:cNvPr id="208" name="Google Shape;208;p31"/>
          <p:cNvSpPr txBox="1">
            <a:spLocks noGrp="1"/>
          </p:cNvSpPr>
          <p:nvPr>
            <p:ph type="body" idx="1"/>
          </p:nvPr>
        </p:nvSpPr>
        <p:spPr>
          <a:xfrm>
            <a:off x="609600" y="5005233"/>
            <a:ext cx="7929200" cy="126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7200" b="1"/>
              <a:t>NOT Ephemeral!</a:t>
            </a:r>
            <a:endParaRPr sz="7200"/>
          </a:p>
        </p:txBody>
      </p:sp>
    </p:spTree>
    <p:extLst>
      <p:ext uri="{BB962C8B-B14F-4D97-AF65-F5344CB8AC3E}">
        <p14:creationId xmlns:p14="http://schemas.microsoft.com/office/powerpoint/2010/main" val="4356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4400" y="2490375"/>
            <a:ext cx="10363200" cy="2198400"/>
          </a:xfrm>
          <a:prstGeom prst="rect">
            <a:avLst/>
          </a:prstGeom>
        </p:spPr>
        <p:txBody>
          <a:bodyPr spcFirstLastPara="1" vert="horz" wrap="square" lIns="121900" tIns="121900" rIns="121900" bIns="121900" rtlCol="0" anchor="ctr" anchorCtr="0">
            <a:noAutofit/>
          </a:bodyPr>
          <a:lstStyle/>
          <a:p>
            <a:pPr algn="ctr"/>
            <a:r>
              <a:rPr lang="en" dirty="0"/>
              <a:t>Architecture</a:t>
            </a:r>
            <a:endParaRPr dirty="0"/>
          </a:p>
        </p:txBody>
      </p:sp>
    </p:spTree>
    <p:extLst>
      <p:ext uri="{BB962C8B-B14F-4D97-AF65-F5344CB8AC3E}">
        <p14:creationId xmlns:p14="http://schemas.microsoft.com/office/powerpoint/2010/main" val="106650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 name="Picture 2">
            <a:extLst>
              <a:ext uri="{FF2B5EF4-FFF2-40B4-BE49-F238E27FC236}">
                <a16:creationId xmlns:a16="http://schemas.microsoft.com/office/drawing/2014/main" id="{C260469B-7576-4B48-9831-3A66F9899965}"/>
              </a:ext>
            </a:extLst>
          </p:cNvPr>
          <p:cNvPicPr>
            <a:picLocks noChangeAspect="1"/>
          </p:cNvPicPr>
          <p:nvPr/>
        </p:nvPicPr>
        <p:blipFill>
          <a:blip r:embed="rId3"/>
          <a:stretch>
            <a:fillRect/>
          </a:stretch>
        </p:blipFill>
        <p:spPr>
          <a:xfrm>
            <a:off x="2581835" y="556658"/>
            <a:ext cx="7274860" cy="5556389"/>
          </a:xfrm>
          <a:prstGeom prst="rect">
            <a:avLst/>
          </a:prstGeom>
        </p:spPr>
      </p:pic>
    </p:spTree>
    <p:extLst>
      <p:ext uri="{BB962C8B-B14F-4D97-AF65-F5344CB8AC3E}">
        <p14:creationId xmlns:p14="http://schemas.microsoft.com/office/powerpoint/2010/main" val="226013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1222585" y="0"/>
            <a:ext cx="9746828" cy="6858003"/>
          </a:xfrm>
          <a:prstGeom prst="rect">
            <a:avLst/>
          </a:prstGeom>
          <a:noFill/>
          <a:ln>
            <a:noFill/>
          </a:ln>
        </p:spPr>
      </p:pic>
    </p:spTree>
    <p:extLst>
      <p:ext uri="{BB962C8B-B14F-4D97-AF65-F5344CB8AC3E}">
        <p14:creationId xmlns:p14="http://schemas.microsoft.com/office/powerpoint/2010/main" val="125605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b="1" dirty="0"/>
              <a:t>Control Plane Components</a:t>
            </a:r>
            <a:endParaRPr b="1" dirty="0"/>
          </a:p>
        </p:txBody>
      </p:sp>
      <p:sp>
        <p:nvSpPr>
          <p:cNvPr id="230" name="Google Shape;230;p35"/>
          <p:cNvSpPr txBox="1">
            <a:spLocks noGrp="1"/>
          </p:cNvSpPr>
          <p:nvPr>
            <p:ph type="body" idx="1"/>
          </p:nvPr>
        </p:nvSpPr>
        <p:spPr>
          <a:xfrm>
            <a:off x="609600" y="2042800"/>
            <a:ext cx="7564000" cy="4525200"/>
          </a:xfrm>
          <a:prstGeom prst="rect">
            <a:avLst/>
          </a:prstGeom>
        </p:spPr>
        <p:txBody>
          <a:bodyPr spcFirstLastPara="1" vert="horz" wrap="square" lIns="121900" tIns="121900" rIns="121900" bIns="121900" rtlCol="0" anchor="t" anchorCtr="0">
            <a:noAutofit/>
          </a:bodyPr>
          <a:lstStyle/>
          <a:p>
            <a:r>
              <a:rPr lang="en-US"/>
              <a:t>Master Components</a:t>
            </a:r>
          </a:p>
          <a:p>
            <a:pPr lvl="1"/>
            <a:r>
              <a:rPr lang="en" err="1"/>
              <a:t>kube-apiserver</a:t>
            </a:r>
            <a:endParaRPr lang="en"/>
          </a:p>
          <a:p>
            <a:pPr lvl="1"/>
            <a:r>
              <a:rPr lang="en-US"/>
              <a:t>E</a:t>
            </a:r>
            <a:r>
              <a:rPr lang="en" err="1"/>
              <a:t>tcd</a:t>
            </a:r>
            <a:endParaRPr lang="en"/>
          </a:p>
          <a:p>
            <a:pPr lvl="1"/>
            <a:r>
              <a:rPr lang="en" err="1"/>
              <a:t>kube</a:t>
            </a:r>
            <a:r>
              <a:rPr lang="en"/>
              <a:t>-controller-manager</a:t>
            </a:r>
          </a:p>
          <a:p>
            <a:pPr lvl="1"/>
            <a:r>
              <a:rPr lang="en" err="1"/>
              <a:t>kube</a:t>
            </a:r>
            <a:r>
              <a:rPr lang="en"/>
              <a:t>-scheduler</a:t>
            </a:r>
          </a:p>
          <a:p>
            <a:pPr lvl="1"/>
            <a:r>
              <a:rPr lang="en-US"/>
              <a:t>c</a:t>
            </a:r>
            <a:r>
              <a:rPr lang="en"/>
              <a:t>loud-controller-manager</a:t>
            </a:r>
            <a:endParaRPr/>
          </a:p>
          <a:p>
            <a:pPr marL="0" indent="0">
              <a:buNone/>
            </a:pPr>
            <a:endParaRPr/>
          </a:p>
        </p:txBody>
      </p:sp>
      <p:pic>
        <p:nvPicPr>
          <p:cNvPr id="231" name="Google Shape;231;p35"/>
          <p:cNvPicPr preferRelativeResize="0"/>
          <p:nvPr/>
        </p:nvPicPr>
        <p:blipFill rotWithShape="1">
          <a:blip r:embed="rId3">
            <a:alphaModFix/>
          </a:blip>
          <a:srcRect r="58101" b="11402"/>
          <a:stretch/>
        </p:blipFill>
        <p:spPr>
          <a:xfrm>
            <a:off x="8173601" y="1600201"/>
            <a:ext cx="3408796" cy="5071279"/>
          </a:xfrm>
          <a:prstGeom prst="rect">
            <a:avLst/>
          </a:prstGeom>
          <a:noFill/>
          <a:ln>
            <a:noFill/>
          </a:ln>
        </p:spPr>
      </p:pic>
    </p:spTree>
    <p:extLst>
      <p:ext uri="{BB962C8B-B14F-4D97-AF65-F5344CB8AC3E}">
        <p14:creationId xmlns:p14="http://schemas.microsoft.com/office/powerpoint/2010/main" val="216325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kube-apiserver</a:t>
            </a:r>
            <a:endParaRPr/>
          </a:p>
        </p:txBody>
      </p:sp>
      <p:sp>
        <p:nvSpPr>
          <p:cNvPr id="237" name="Google Shape;237;p36"/>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Provides a forward facing REST interface into the kubernetes control plane and datastore.  </a:t>
            </a:r>
            <a:endParaRPr sz="3200"/>
          </a:p>
          <a:p>
            <a:pPr indent="-507987">
              <a:spcBef>
                <a:spcPts val="1333"/>
              </a:spcBef>
              <a:buSzPts val="2400"/>
            </a:pPr>
            <a:r>
              <a:rPr lang="en" sz="3200"/>
              <a:t>All clients and other applications interact with kubernetes </a:t>
            </a:r>
            <a:r>
              <a:rPr lang="en" sz="3200" b="1"/>
              <a:t>strictly</a:t>
            </a:r>
            <a:r>
              <a:rPr lang="en" sz="3200"/>
              <a:t> through the API Server.</a:t>
            </a:r>
            <a:endParaRPr sz="3200"/>
          </a:p>
          <a:p>
            <a:pPr indent="-507987">
              <a:spcBef>
                <a:spcPts val="1333"/>
              </a:spcBef>
              <a:spcAft>
                <a:spcPts val="1333"/>
              </a:spcAft>
              <a:buSzPts val="2400"/>
            </a:pPr>
            <a:r>
              <a:rPr lang="en" sz="3200"/>
              <a:t>Acts as the gatekeeper to the cluster by handling authentication and authorization, request validation, mutation, and admission control in addition to being the front-end to the backing datastore.</a:t>
            </a:r>
            <a:endParaRPr sz="3200"/>
          </a:p>
        </p:txBody>
      </p:sp>
    </p:spTree>
    <p:extLst>
      <p:ext uri="{BB962C8B-B14F-4D97-AF65-F5344CB8AC3E}">
        <p14:creationId xmlns:p14="http://schemas.microsoft.com/office/powerpoint/2010/main" val="389272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etcd</a:t>
            </a:r>
            <a:endParaRPr/>
          </a:p>
        </p:txBody>
      </p:sp>
      <p:sp>
        <p:nvSpPr>
          <p:cNvPr id="243" name="Google Shape;243;p37"/>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etcd acts as the cluster datastore.</a:t>
            </a:r>
            <a:endParaRPr sz="3200"/>
          </a:p>
          <a:p>
            <a:pPr indent="-507987">
              <a:spcBef>
                <a:spcPts val="1333"/>
              </a:spcBef>
              <a:buSzPts val="2400"/>
            </a:pPr>
            <a:r>
              <a:rPr lang="en" sz="3200"/>
              <a:t>Purpose in relation to Kubernetes is to provide a strong, consistent and highly available key-value store for persisting cluster state.</a:t>
            </a:r>
            <a:endParaRPr sz="3200"/>
          </a:p>
          <a:p>
            <a:pPr indent="-507987">
              <a:spcBef>
                <a:spcPts val="1333"/>
              </a:spcBef>
              <a:spcAft>
                <a:spcPts val="1333"/>
              </a:spcAft>
              <a:buSzPts val="2400"/>
            </a:pPr>
            <a:r>
              <a:rPr lang="en" sz="3200"/>
              <a:t>Stores objects and config information. </a:t>
            </a:r>
            <a:endParaRPr sz="3200"/>
          </a:p>
        </p:txBody>
      </p:sp>
      <p:pic>
        <p:nvPicPr>
          <p:cNvPr id="244" name="Google Shape;244;p37"/>
          <p:cNvPicPr preferRelativeResize="0"/>
          <p:nvPr/>
        </p:nvPicPr>
        <p:blipFill>
          <a:blip r:embed="rId3">
            <a:alphaModFix/>
          </a:blip>
          <a:stretch>
            <a:fillRect/>
          </a:stretch>
        </p:blipFill>
        <p:spPr>
          <a:xfrm>
            <a:off x="7199567" y="4679367"/>
            <a:ext cx="3495200" cy="1248300"/>
          </a:xfrm>
          <a:prstGeom prst="rect">
            <a:avLst/>
          </a:prstGeom>
          <a:noFill/>
          <a:ln>
            <a:noFill/>
          </a:ln>
        </p:spPr>
      </p:pic>
    </p:spTree>
    <p:extLst>
      <p:ext uri="{BB962C8B-B14F-4D97-AF65-F5344CB8AC3E}">
        <p14:creationId xmlns:p14="http://schemas.microsoft.com/office/powerpoint/2010/main" val="3233030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kube-controller-manager</a:t>
            </a:r>
            <a:endParaRPr/>
          </a:p>
        </p:txBody>
      </p:sp>
      <p:sp>
        <p:nvSpPr>
          <p:cNvPr id="258" name="Google Shape;258;p3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a:spcBef>
                <a:spcPts val="1333"/>
              </a:spcBef>
            </a:pPr>
            <a:r>
              <a:rPr lang="en" dirty="0"/>
              <a:t>Monitors the cluster state via the apiserver and </a:t>
            </a:r>
            <a:r>
              <a:rPr lang="en" b="1" dirty="0"/>
              <a:t>steers the cluster towards the desired state</a:t>
            </a:r>
            <a:r>
              <a:rPr lang="en" dirty="0"/>
              <a:t>. </a:t>
            </a:r>
            <a:endParaRPr lang="en" sz="3200" dirty="0"/>
          </a:p>
          <a:p>
            <a:r>
              <a:rPr lang="en-US" sz="2400" dirty="0"/>
              <a:t>Node Controller: Responsible for noticing and responding when nodes go down.</a:t>
            </a:r>
          </a:p>
          <a:p>
            <a:r>
              <a:rPr lang="en-US" sz="2400" dirty="0"/>
              <a:t>Replication Controller: Responsible for maintaining the correct number of Pods</a:t>
            </a:r>
          </a:p>
          <a:p>
            <a:r>
              <a:rPr lang="en-US" sz="2400" dirty="0"/>
              <a:t>Endpoints Controller: Populates the Endpoints object (that is, joins Services &amp; Pods).</a:t>
            </a:r>
          </a:p>
          <a:p>
            <a:r>
              <a:rPr lang="en-US" sz="2400" dirty="0"/>
              <a:t>Service Account &amp; Token Controllers: Create default accounts and API access tokens for new namespaces.</a:t>
            </a:r>
            <a:endParaRPr sz="3200" dirty="0"/>
          </a:p>
        </p:txBody>
      </p:sp>
    </p:spTree>
    <p:extLst>
      <p:ext uri="{BB962C8B-B14F-4D97-AF65-F5344CB8AC3E}">
        <p14:creationId xmlns:p14="http://schemas.microsoft.com/office/powerpoint/2010/main" val="59506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kube-scheduler</a:t>
            </a:r>
            <a:endParaRPr/>
          </a:p>
        </p:txBody>
      </p:sp>
      <p:sp>
        <p:nvSpPr>
          <p:cNvPr id="264" name="Google Shape;264;p4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US" sz="3200" dirty="0"/>
              <a:t>Component on the master that watches newly created pods that have no node assigned, and selects a node for them to run on.</a:t>
            </a:r>
          </a:p>
          <a:p>
            <a:r>
              <a:rPr lang="en-US" sz="3200" dirty="0"/>
              <a:t>Factors taken into account for scheduling decisions include individual and collective resource requirements, hardware/software/policy constraints, affinity and anti-affinity specifications, data locality, inter-workload interference and deadlines.</a:t>
            </a:r>
          </a:p>
        </p:txBody>
      </p:sp>
    </p:spTree>
    <p:extLst>
      <p:ext uri="{BB962C8B-B14F-4D97-AF65-F5344CB8AC3E}">
        <p14:creationId xmlns:p14="http://schemas.microsoft.com/office/powerpoint/2010/main" val="350406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F4921-3001-3047-8526-9CE7C479F20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F3E7A44-6BFD-7C47-80BC-A02D4F2324C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6633F4C-2E29-0445-8CF9-33FC242B5612}"/>
              </a:ext>
            </a:extLst>
          </p:cNvPr>
          <p:cNvPicPr>
            <a:picLocks noChangeAspect="1"/>
          </p:cNvPicPr>
          <p:nvPr/>
        </p:nvPicPr>
        <p:blipFill>
          <a:blip r:embed="rId3"/>
          <a:stretch>
            <a:fillRect/>
          </a:stretch>
        </p:blipFill>
        <p:spPr>
          <a:xfrm>
            <a:off x="0" y="213747"/>
            <a:ext cx="12192000" cy="6430506"/>
          </a:xfrm>
          <a:prstGeom prst="rect">
            <a:avLst/>
          </a:prstGeom>
        </p:spPr>
      </p:pic>
    </p:spTree>
    <p:extLst>
      <p:ext uri="{BB962C8B-B14F-4D97-AF65-F5344CB8AC3E}">
        <p14:creationId xmlns:p14="http://schemas.microsoft.com/office/powerpoint/2010/main" val="176915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cloud-controller-manager</a:t>
            </a:r>
            <a:endParaRPr/>
          </a:p>
        </p:txBody>
      </p:sp>
      <p:sp>
        <p:nvSpPr>
          <p:cNvPr id="258" name="Google Shape;258;p3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US" sz="2667" dirty="0"/>
              <a:t>Node Controller: For checking the cloud provider to determine if a node has been deleted in the cloud after it stops responding</a:t>
            </a:r>
          </a:p>
          <a:p>
            <a:r>
              <a:rPr lang="en-US" sz="2667" dirty="0"/>
              <a:t>Route Controller: For setting up routes in the underlying cloud infrastructure</a:t>
            </a:r>
          </a:p>
          <a:p>
            <a:r>
              <a:rPr lang="en-US" sz="2667" dirty="0"/>
              <a:t>Service Controller: For creating, updating and deleting cloud provider load balancers</a:t>
            </a:r>
          </a:p>
          <a:p>
            <a:r>
              <a:rPr lang="en-US" sz="2667" strike="sngStrike" dirty="0"/>
              <a:t>Volume Controller: For creating, attaching, and mounting volumes, and interacting with the cloud provider to orchestrate volumes. </a:t>
            </a:r>
            <a:r>
              <a:rPr lang="en-US" sz="2667" dirty="0"/>
              <a:t> (Replaced with Container Storage Interface in 1.13)</a:t>
            </a:r>
            <a:br>
              <a:rPr lang="en-US" sz="2667" dirty="0"/>
            </a:br>
            <a:endParaRPr sz="2667" dirty="0"/>
          </a:p>
        </p:txBody>
      </p:sp>
    </p:spTree>
    <p:extLst>
      <p:ext uri="{BB962C8B-B14F-4D97-AF65-F5344CB8AC3E}">
        <p14:creationId xmlns:p14="http://schemas.microsoft.com/office/powerpoint/2010/main" val="2295621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F523-FFA2-3847-99EB-B2ADE172164B}"/>
              </a:ext>
            </a:extLst>
          </p:cNvPr>
          <p:cNvSpPr>
            <a:spLocks noGrp="1"/>
          </p:cNvSpPr>
          <p:nvPr>
            <p:ph type="title"/>
          </p:nvPr>
        </p:nvSpPr>
        <p:spPr/>
        <p:txBody>
          <a:bodyPr/>
          <a:lstStyle/>
          <a:p>
            <a:r>
              <a:rPr lang="en"/>
              <a:t>cloud-controller-manager</a:t>
            </a:r>
            <a:endParaRPr lang="en-US"/>
          </a:p>
        </p:txBody>
      </p:sp>
      <p:sp>
        <p:nvSpPr>
          <p:cNvPr id="3" name="Text Placeholder 2">
            <a:extLst>
              <a:ext uri="{FF2B5EF4-FFF2-40B4-BE49-F238E27FC236}">
                <a16:creationId xmlns:a16="http://schemas.microsoft.com/office/drawing/2014/main" id="{3758AEB3-4BE3-BD4E-B5D2-83B4816AACE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6EFC863-F3A5-8A4B-AF8E-6EEFA2DB6C64}"/>
              </a:ext>
            </a:extLst>
          </p:cNvPr>
          <p:cNvPicPr>
            <a:picLocks noChangeAspect="1"/>
          </p:cNvPicPr>
          <p:nvPr/>
        </p:nvPicPr>
        <p:blipFill>
          <a:blip r:embed="rId2"/>
          <a:stretch>
            <a:fillRect/>
          </a:stretch>
        </p:blipFill>
        <p:spPr>
          <a:xfrm>
            <a:off x="83128" y="1722075"/>
            <a:ext cx="11198431" cy="4845725"/>
          </a:xfrm>
          <a:prstGeom prst="rect">
            <a:avLst/>
          </a:prstGeom>
        </p:spPr>
      </p:pic>
    </p:spTree>
    <p:extLst>
      <p:ext uri="{BB962C8B-B14F-4D97-AF65-F5344CB8AC3E}">
        <p14:creationId xmlns:p14="http://schemas.microsoft.com/office/powerpoint/2010/main" val="1266843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CSI(</a:t>
            </a:r>
            <a:r>
              <a:rPr lang="en-US"/>
              <a:t>Cloud</a:t>
            </a:r>
            <a:r>
              <a:rPr lang="en"/>
              <a:t> Storage Interface)</a:t>
            </a:r>
            <a:endParaRPr/>
          </a:p>
        </p:txBody>
      </p:sp>
      <p:sp>
        <p:nvSpPr>
          <p:cNvPr id="276" name="Google Shape;276;p42"/>
          <p:cNvSpPr txBox="1">
            <a:spLocks noGrp="1"/>
          </p:cNvSpPr>
          <p:nvPr>
            <p:ph type="body" idx="1"/>
          </p:nvPr>
        </p:nvSpPr>
        <p:spPr>
          <a:xfrm>
            <a:off x="609600" y="1600200"/>
            <a:ext cx="7733600" cy="4967600"/>
          </a:xfrm>
          <a:prstGeom prst="rect">
            <a:avLst/>
          </a:prstGeom>
        </p:spPr>
        <p:txBody>
          <a:bodyPr spcFirstLastPara="1" vert="horz" wrap="square" lIns="121900" tIns="121900" rIns="121900" bIns="121900" rtlCol="0" anchor="t" anchorCtr="0">
            <a:noAutofit/>
          </a:bodyPr>
          <a:lstStyle/>
          <a:p>
            <a:pPr marL="0" indent="0">
              <a:buNone/>
            </a:pPr>
            <a:endParaRPr/>
          </a:p>
          <a:p>
            <a:pPr marL="0" indent="0">
              <a:buNone/>
            </a:pPr>
            <a:endParaRPr/>
          </a:p>
        </p:txBody>
      </p:sp>
      <p:pic>
        <p:nvPicPr>
          <p:cNvPr id="3" name="Picture 2">
            <a:extLst>
              <a:ext uri="{FF2B5EF4-FFF2-40B4-BE49-F238E27FC236}">
                <a16:creationId xmlns:a16="http://schemas.microsoft.com/office/drawing/2014/main" id="{D70BD9A2-8275-264B-9D26-A83C831AB7A2}"/>
              </a:ext>
            </a:extLst>
          </p:cNvPr>
          <p:cNvPicPr>
            <a:picLocks noChangeAspect="1"/>
          </p:cNvPicPr>
          <p:nvPr/>
        </p:nvPicPr>
        <p:blipFill rotWithShape="1">
          <a:blip r:embed="rId3"/>
          <a:srcRect l="4345" t="4062" r="5733"/>
          <a:stretch/>
        </p:blipFill>
        <p:spPr>
          <a:xfrm>
            <a:off x="1643063" y="1600200"/>
            <a:ext cx="8415338" cy="5047846"/>
          </a:xfrm>
          <a:prstGeom prst="rect">
            <a:avLst/>
          </a:prstGeom>
        </p:spPr>
      </p:pic>
    </p:spTree>
    <p:extLst>
      <p:ext uri="{BB962C8B-B14F-4D97-AF65-F5344CB8AC3E}">
        <p14:creationId xmlns:p14="http://schemas.microsoft.com/office/powerpoint/2010/main" val="1458935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b="1" dirty="0"/>
              <a:t>Node Components</a:t>
            </a:r>
            <a:endParaRPr b="1" dirty="0"/>
          </a:p>
        </p:txBody>
      </p:sp>
      <p:sp>
        <p:nvSpPr>
          <p:cNvPr id="276" name="Google Shape;276;p42"/>
          <p:cNvSpPr txBox="1">
            <a:spLocks noGrp="1"/>
          </p:cNvSpPr>
          <p:nvPr>
            <p:ph type="body" idx="1"/>
          </p:nvPr>
        </p:nvSpPr>
        <p:spPr>
          <a:xfrm>
            <a:off x="609600" y="1600200"/>
            <a:ext cx="7733600" cy="4967600"/>
          </a:xfrm>
          <a:prstGeom prst="rect">
            <a:avLst/>
          </a:prstGeom>
        </p:spPr>
        <p:txBody>
          <a:bodyPr spcFirstLastPara="1" vert="horz" wrap="square" lIns="121900" tIns="121900" rIns="121900" bIns="121900" rtlCol="0" anchor="t" anchorCtr="0">
            <a:noAutofit/>
          </a:bodyPr>
          <a:lstStyle/>
          <a:p>
            <a:pPr marL="0" indent="0">
              <a:buNone/>
            </a:pPr>
            <a:endParaRPr/>
          </a:p>
          <a:p>
            <a:r>
              <a:rPr lang="en"/>
              <a:t>kubelet</a:t>
            </a:r>
            <a:endParaRPr/>
          </a:p>
          <a:p>
            <a:pPr>
              <a:spcBef>
                <a:spcPts val="0"/>
              </a:spcBef>
            </a:pPr>
            <a:r>
              <a:rPr lang="en"/>
              <a:t>kube-proxy</a:t>
            </a:r>
            <a:endParaRPr/>
          </a:p>
          <a:p>
            <a:pPr>
              <a:spcBef>
                <a:spcPts val="0"/>
              </a:spcBef>
            </a:pPr>
            <a:r>
              <a:rPr lang="en"/>
              <a:t>Container Runtime Engine</a:t>
            </a:r>
            <a:endParaRPr/>
          </a:p>
          <a:p>
            <a:pPr marL="0" indent="0">
              <a:buNone/>
            </a:pPr>
            <a:endParaRPr/>
          </a:p>
        </p:txBody>
      </p:sp>
      <p:pic>
        <p:nvPicPr>
          <p:cNvPr id="277" name="Google Shape;277;p42"/>
          <p:cNvPicPr preferRelativeResize="0"/>
          <p:nvPr/>
        </p:nvPicPr>
        <p:blipFill>
          <a:blip r:embed="rId3">
            <a:alphaModFix/>
          </a:blip>
          <a:stretch>
            <a:fillRect/>
          </a:stretch>
        </p:blipFill>
        <p:spPr>
          <a:xfrm>
            <a:off x="8404467" y="2019850"/>
            <a:ext cx="3177935" cy="4128301"/>
          </a:xfrm>
          <a:prstGeom prst="rect">
            <a:avLst/>
          </a:prstGeom>
          <a:noFill/>
          <a:ln>
            <a:noFill/>
          </a:ln>
        </p:spPr>
      </p:pic>
    </p:spTree>
    <p:extLst>
      <p:ext uri="{BB962C8B-B14F-4D97-AF65-F5344CB8AC3E}">
        <p14:creationId xmlns:p14="http://schemas.microsoft.com/office/powerpoint/2010/main" val="1158122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kubelet</a:t>
            </a:r>
            <a:endParaRPr/>
          </a:p>
        </p:txBody>
      </p:sp>
      <p:sp>
        <p:nvSpPr>
          <p:cNvPr id="283" name="Google Shape;283;p43"/>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US"/>
              <a:t>An agent that runs on each node in the cluster. It makes sure that containers are running in a pod.</a:t>
            </a:r>
          </a:p>
          <a:p>
            <a:r>
              <a:rPr lang="en-US"/>
              <a:t>The </a:t>
            </a:r>
            <a:r>
              <a:rPr lang="en-US" err="1"/>
              <a:t>kubelet</a:t>
            </a:r>
            <a:r>
              <a:rPr lang="en-US"/>
              <a:t> takes a set of </a:t>
            </a:r>
            <a:r>
              <a:rPr lang="en-US" err="1"/>
              <a:t>PodSpecs</a:t>
            </a:r>
            <a:r>
              <a:rPr lang="en-US"/>
              <a:t> that are provided through various mechanisms and ensures that the containers described in those </a:t>
            </a:r>
            <a:r>
              <a:rPr lang="en-US" err="1"/>
              <a:t>PodSpecs</a:t>
            </a:r>
            <a:r>
              <a:rPr lang="en-US"/>
              <a:t> are running and healthy.</a:t>
            </a:r>
            <a:endParaRPr sz="3200"/>
          </a:p>
          <a:p>
            <a:pPr marL="0" indent="0">
              <a:buNone/>
            </a:pPr>
            <a:endParaRPr sz="3200"/>
          </a:p>
        </p:txBody>
      </p:sp>
    </p:spTree>
    <p:extLst>
      <p:ext uri="{BB962C8B-B14F-4D97-AF65-F5344CB8AC3E}">
        <p14:creationId xmlns:p14="http://schemas.microsoft.com/office/powerpoint/2010/main" val="3184014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kube-proxy</a:t>
            </a:r>
            <a:endParaRPr/>
          </a:p>
        </p:txBody>
      </p:sp>
      <p:sp>
        <p:nvSpPr>
          <p:cNvPr id="289" name="Google Shape;289;p44"/>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Manages the network rules on each node.</a:t>
            </a:r>
            <a:endParaRPr sz="3200"/>
          </a:p>
          <a:p>
            <a:pPr indent="-507987">
              <a:spcBef>
                <a:spcPts val="1333"/>
              </a:spcBef>
              <a:buSzPts val="2400"/>
            </a:pPr>
            <a:r>
              <a:rPr lang="en" sz="3200"/>
              <a:t>Performs connection forwarding or load balancing for Kubernetes cluster services.</a:t>
            </a:r>
            <a:endParaRPr sz="3200"/>
          </a:p>
          <a:p>
            <a:pPr marL="0" indent="0">
              <a:buNone/>
            </a:pPr>
            <a:endParaRPr sz="3200"/>
          </a:p>
        </p:txBody>
      </p:sp>
    </p:spTree>
    <p:extLst>
      <p:ext uri="{BB962C8B-B14F-4D97-AF65-F5344CB8AC3E}">
        <p14:creationId xmlns:p14="http://schemas.microsoft.com/office/powerpoint/2010/main" val="1134927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Container Runtime</a:t>
            </a:r>
            <a:endParaRPr/>
          </a:p>
        </p:txBody>
      </p:sp>
      <p:sp>
        <p:nvSpPr>
          <p:cNvPr id="295" name="Google Shape;295;p45"/>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dirty="0"/>
              <a:t>A container runtime is a CRI (Container Runtime Interface) compatible application that executes and manages containers. </a:t>
            </a:r>
            <a:endParaRPr sz="3200" dirty="0"/>
          </a:p>
          <a:p>
            <a:pPr lvl="1"/>
            <a:r>
              <a:rPr lang="en-US" sz="3200" b="1" dirty="0"/>
              <a:t>Docker</a:t>
            </a:r>
          </a:p>
          <a:p>
            <a:pPr lvl="1"/>
            <a:r>
              <a:rPr lang="en-US" sz="3200" dirty="0"/>
              <a:t>CRI-O</a:t>
            </a:r>
          </a:p>
          <a:p>
            <a:pPr lvl="1"/>
            <a:r>
              <a:rPr lang="en-US" sz="3200" dirty="0" err="1"/>
              <a:t>Containerd</a:t>
            </a:r>
            <a:endParaRPr lang="en-US" sz="3200" dirty="0"/>
          </a:p>
          <a:p>
            <a:pPr lvl="1"/>
            <a:r>
              <a:rPr lang="en-US" sz="3200" dirty="0" err="1"/>
              <a:t>rkt</a:t>
            </a:r>
            <a:endParaRPr sz="3200" dirty="0"/>
          </a:p>
          <a:p>
            <a:pPr marL="0" indent="0">
              <a:buNone/>
            </a:pPr>
            <a:endParaRPr sz="3200" dirty="0"/>
          </a:p>
        </p:txBody>
      </p:sp>
    </p:spTree>
    <p:extLst>
      <p:ext uri="{BB962C8B-B14F-4D97-AF65-F5344CB8AC3E}">
        <p14:creationId xmlns:p14="http://schemas.microsoft.com/office/powerpoint/2010/main" val="3242531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US" b="1" dirty="0"/>
              <a:t>Addons</a:t>
            </a:r>
            <a:endParaRPr b="1" dirty="0"/>
          </a:p>
        </p:txBody>
      </p:sp>
      <p:sp>
        <p:nvSpPr>
          <p:cNvPr id="295" name="Google Shape;295;p45"/>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US" sz="3200"/>
              <a:t>Cluster-DNS</a:t>
            </a:r>
          </a:p>
          <a:p>
            <a:pPr indent="-507987">
              <a:buSzPts val="2400"/>
            </a:pPr>
            <a:r>
              <a:rPr lang="en-US" sz="3200"/>
              <a:t>Dashboard</a:t>
            </a:r>
          </a:p>
          <a:p>
            <a:pPr indent="-507987">
              <a:buSzPts val="2400"/>
            </a:pPr>
            <a:r>
              <a:rPr lang="en-US" sz="3200"/>
              <a:t>Cluster-level Logging</a:t>
            </a:r>
          </a:p>
          <a:p>
            <a:pPr indent="-507987">
              <a:buSzPts val="2400"/>
            </a:pPr>
            <a:r>
              <a:rPr lang="en-US" sz="3200"/>
              <a:t>Network &amp; Network Policy </a:t>
            </a:r>
            <a:br>
              <a:rPr lang="en-US" sz="3200"/>
            </a:br>
            <a:endParaRPr sz="3200"/>
          </a:p>
        </p:txBody>
      </p:sp>
    </p:spTree>
    <p:extLst>
      <p:ext uri="{BB962C8B-B14F-4D97-AF65-F5344CB8AC3E}">
        <p14:creationId xmlns:p14="http://schemas.microsoft.com/office/powerpoint/2010/main" val="4235224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1222585" y="0"/>
            <a:ext cx="9746828" cy="6858003"/>
          </a:xfrm>
          <a:prstGeom prst="rect">
            <a:avLst/>
          </a:prstGeom>
          <a:noFill/>
          <a:ln>
            <a:noFill/>
          </a:ln>
        </p:spPr>
      </p:pic>
    </p:spTree>
    <p:extLst>
      <p:ext uri="{BB962C8B-B14F-4D97-AF65-F5344CB8AC3E}">
        <p14:creationId xmlns:p14="http://schemas.microsoft.com/office/powerpoint/2010/main" val="219800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52"/>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dirty="0"/>
              <a:t>Networking Basics</a:t>
            </a:r>
            <a:endParaRPr dirty="0"/>
          </a:p>
        </p:txBody>
      </p:sp>
      <p:sp>
        <p:nvSpPr>
          <p:cNvPr id="3" name="Text Placeholder 2">
            <a:extLst>
              <a:ext uri="{FF2B5EF4-FFF2-40B4-BE49-F238E27FC236}">
                <a16:creationId xmlns:a16="http://schemas.microsoft.com/office/drawing/2014/main" id="{DD97DFA0-6D03-7840-9C86-057E807132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777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B424-AAB4-E043-9ED8-48B82DDF7E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841212-94DB-A74A-B4ED-79BA1B356A5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31EF090-EDE5-6F41-BBAA-65B3D8ECE966}"/>
              </a:ext>
            </a:extLst>
          </p:cNvPr>
          <p:cNvPicPr>
            <a:picLocks noChangeAspect="1"/>
          </p:cNvPicPr>
          <p:nvPr/>
        </p:nvPicPr>
        <p:blipFill>
          <a:blip r:embed="rId3"/>
          <a:stretch>
            <a:fillRect/>
          </a:stretch>
        </p:blipFill>
        <p:spPr>
          <a:xfrm>
            <a:off x="639748" y="249381"/>
            <a:ext cx="11118162" cy="6462491"/>
          </a:xfrm>
          <a:prstGeom prst="rect">
            <a:avLst/>
          </a:prstGeom>
        </p:spPr>
      </p:pic>
    </p:spTree>
    <p:extLst>
      <p:ext uri="{BB962C8B-B14F-4D97-AF65-F5344CB8AC3E}">
        <p14:creationId xmlns:p14="http://schemas.microsoft.com/office/powerpoint/2010/main" val="281550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pPr>
              <a:buClr>
                <a:srgbClr val="000000"/>
              </a:buClr>
              <a:buSzPts val="1100"/>
            </a:pPr>
            <a:r>
              <a:rPr lang="en"/>
              <a:t>Fundamentals Applied </a:t>
            </a:r>
            <a:endParaRPr/>
          </a:p>
        </p:txBody>
      </p:sp>
      <p:sp>
        <p:nvSpPr>
          <p:cNvPr id="393" name="Google Shape;393;p5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b="1" dirty="0"/>
              <a:t>Container-to-Container</a:t>
            </a:r>
            <a:endParaRPr b="1" dirty="0"/>
          </a:p>
          <a:p>
            <a:pPr lvl="1">
              <a:spcBef>
                <a:spcPts val="640"/>
              </a:spcBef>
            </a:pPr>
            <a:r>
              <a:rPr lang="en" sz="3200" dirty="0"/>
              <a:t>Containers within a pod exist within the </a:t>
            </a:r>
            <a:r>
              <a:rPr lang="en" sz="3200" b="1" dirty="0"/>
              <a:t>same network namespace</a:t>
            </a:r>
            <a:r>
              <a:rPr lang="en" sz="3200" dirty="0"/>
              <a:t> and share an IP.</a:t>
            </a:r>
            <a:endParaRPr sz="3200" dirty="0"/>
          </a:p>
          <a:p>
            <a:pPr lvl="1">
              <a:spcBef>
                <a:spcPts val="640"/>
              </a:spcBef>
            </a:pPr>
            <a:r>
              <a:rPr lang="en" sz="3200" dirty="0"/>
              <a:t>Enables intra-pod communication over </a:t>
            </a:r>
            <a:r>
              <a:rPr lang="en" sz="3200" i="1" dirty="0"/>
              <a:t>localhost</a:t>
            </a:r>
            <a:r>
              <a:rPr lang="en" sz="3200" dirty="0"/>
              <a:t>. </a:t>
            </a:r>
            <a:endParaRPr dirty="0"/>
          </a:p>
          <a:p>
            <a:pPr>
              <a:spcBef>
                <a:spcPts val="1333"/>
              </a:spcBef>
            </a:pPr>
            <a:r>
              <a:rPr lang="en" b="1" dirty="0"/>
              <a:t>Pod-to-Pod</a:t>
            </a:r>
            <a:endParaRPr b="1" dirty="0"/>
          </a:p>
          <a:p>
            <a:pPr lvl="1">
              <a:spcBef>
                <a:spcPts val="1333"/>
              </a:spcBef>
            </a:pPr>
            <a:r>
              <a:rPr lang="en" dirty="0"/>
              <a:t>Allocated </a:t>
            </a:r>
            <a:r>
              <a:rPr lang="en" sz="3200" b="1" dirty="0"/>
              <a:t>cluster unique IP</a:t>
            </a:r>
            <a:r>
              <a:rPr lang="en" sz="3200" dirty="0"/>
              <a:t> for the duration of its </a:t>
            </a:r>
            <a:r>
              <a:rPr lang="en" dirty="0"/>
              <a:t>life cycle</a:t>
            </a:r>
            <a:r>
              <a:rPr lang="en" sz="3200" dirty="0"/>
              <a:t>.</a:t>
            </a:r>
            <a:endParaRPr dirty="0"/>
          </a:p>
          <a:p>
            <a:pPr lvl="1"/>
            <a:r>
              <a:rPr lang="en" sz="3200" dirty="0"/>
              <a:t>pods themselves are fundamentally ephemeral. </a:t>
            </a:r>
            <a:endParaRPr sz="3200" dirty="0"/>
          </a:p>
          <a:p>
            <a:pPr marL="0" indent="0">
              <a:buClr>
                <a:schemeClr val="dk1"/>
              </a:buClr>
              <a:buSzPts val="1100"/>
              <a:buNone/>
            </a:pPr>
            <a:endParaRPr sz="3200" dirty="0"/>
          </a:p>
          <a:p>
            <a:pPr marL="0" indent="0">
              <a:buNone/>
            </a:pPr>
            <a:endParaRPr sz="3200" dirty="0"/>
          </a:p>
        </p:txBody>
      </p:sp>
    </p:spTree>
    <p:extLst>
      <p:ext uri="{BB962C8B-B14F-4D97-AF65-F5344CB8AC3E}">
        <p14:creationId xmlns:p14="http://schemas.microsoft.com/office/powerpoint/2010/main" val="15315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Fundamentals Applied </a:t>
            </a:r>
            <a:endParaRPr/>
          </a:p>
        </p:txBody>
      </p:sp>
      <p:sp>
        <p:nvSpPr>
          <p:cNvPr id="399" name="Google Shape;399;p6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b="1" dirty="0"/>
              <a:t>Pod-to-Service</a:t>
            </a:r>
            <a:endParaRPr b="1" dirty="0"/>
          </a:p>
          <a:p>
            <a:pPr lvl="1">
              <a:spcBef>
                <a:spcPts val="640"/>
              </a:spcBef>
            </a:pPr>
            <a:r>
              <a:rPr lang="en" sz="3200" dirty="0"/>
              <a:t>managed by </a:t>
            </a:r>
            <a:r>
              <a:rPr lang="en" sz="3200" b="1" dirty="0" err="1"/>
              <a:t>kube</a:t>
            </a:r>
            <a:r>
              <a:rPr lang="en" sz="3200" b="1" dirty="0"/>
              <a:t>-proxy</a:t>
            </a:r>
            <a:r>
              <a:rPr lang="en" sz="3200" dirty="0"/>
              <a:t> and given a </a:t>
            </a:r>
            <a:r>
              <a:rPr lang="en" sz="3200" b="1" dirty="0"/>
              <a:t>persistent cluster unique IP</a:t>
            </a:r>
            <a:endParaRPr dirty="0"/>
          </a:p>
          <a:p>
            <a:pPr lvl="1">
              <a:spcBef>
                <a:spcPts val="640"/>
              </a:spcBef>
            </a:pPr>
            <a:r>
              <a:rPr lang="en" sz="3200" dirty="0"/>
              <a:t>Exists beyond a Pod’s lifecycle.</a:t>
            </a:r>
            <a:endParaRPr dirty="0"/>
          </a:p>
          <a:p>
            <a:r>
              <a:rPr lang="en" b="1" dirty="0"/>
              <a:t>External-to-Service</a:t>
            </a:r>
            <a:endParaRPr b="1" dirty="0"/>
          </a:p>
          <a:p>
            <a:pPr lvl="1">
              <a:spcBef>
                <a:spcPts val="1333"/>
              </a:spcBef>
            </a:pPr>
            <a:r>
              <a:rPr lang="en" sz="3200" dirty="0"/>
              <a:t>handled by </a:t>
            </a:r>
            <a:r>
              <a:rPr lang="en" sz="3200" b="1" dirty="0" err="1"/>
              <a:t>kube</a:t>
            </a:r>
            <a:r>
              <a:rPr lang="en" sz="3200" b="1" dirty="0"/>
              <a:t>-proxy.</a:t>
            </a:r>
            <a:r>
              <a:rPr lang="en" sz="3200" dirty="0"/>
              <a:t> </a:t>
            </a:r>
            <a:endParaRPr sz="3200" dirty="0"/>
          </a:p>
          <a:p>
            <a:pPr lvl="1">
              <a:spcBef>
                <a:spcPts val="1333"/>
              </a:spcBef>
              <a:spcAft>
                <a:spcPts val="1333"/>
              </a:spcAft>
            </a:pPr>
            <a:r>
              <a:rPr lang="en" sz="3200" dirty="0"/>
              <a:t>Works in cooperation with a cloud provider or other external entity (load balancer). </a:t>
            </a:r>
            <a:endParaRPr dirty="0"/>
          </a:p>
        </p:txBody>
      </p:sp>
    </p:spTree>
    <p:extLst>
      <p:ext uri="{BB962C8B-B14F-4D97-AF65-F5344CB8AC3E}">
        <p14:creationId xmlns:p14="http://schemas.microsoft.com/office/powerpoint/2010/main" val="729305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Network diagram</a:t>
            </a:r>
            <a:endParaRPr/>
          </a:p>
        </p:txBody>
      </p:sp>
      <p:sp>
        <p:nvSpPr>
          <p:cNvPr id="399" name="Google Shape;399;p6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endParaRPr/>
          </a:p>
        </p:txBody>
      </p:sp>
      <p:pic>
        <p:nvPicPr>
          <p:cNvPr id="3" name="Picture 2">
            <a:extLst>
              <a:ext uri="{FF2B5EF4-FFF2-40B4-BE49-F238E27FC236}">
                <a16:creationId xmlns:a16="http://schemas.microsoft.com/office/drawing/2014/main" id="{4B74EEC8-B981-E546-BDE1-9B00B3454806}"/>
              </a:ext>
            </a:extLst>
          </p:cNvPr>
          <p:cNvPicPr>
            <a:picLocks noChangeAspect="1"/>
          </p:cNvPicPr>
          <p:nvPr/>
        </p:nvPicPr>
        <p:blipFill>
          <a:blip r:embed="rId3"/>
          <a:stretch>
            <a:fillRect/>
          </a:stretch>
        </p:blipFill>
        <p:spPr>
          <a:xfrm>
            <a:off x="1185863" y="1504103"/>
            <a:ext cx="9508439" cy="5159793"/>
          </a:xfrm>
          <a:prstGeom prst="rect">
            <a:avLst/>
          </a:prstGeom>
        </p:spPr>
      </p:pic>
    </p:spTree>
    <p:extLst>
      <p:ext uri="{BB962C8B-B14F-4D97-AF65-F5344CB8AC3E}">
        <p14:creationId xmlns:p14="http://schemas.microsoft.com/office/powerpoint/2010/main" val="13087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609600" y="5875079"/>
            <a:ext cx="10972800" cy="6928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509" name="Google Shape;509;p75"/>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dirty="0"/>
              <a:t>Core</a:t>
            </a:r>
            <a:endParaRPr dirty="0"/>
          </a:p>
          <a:p>
            <a:pPr algn="ctr"/>
            <a:r>
              <a:rPr lang="en" dirty="0"/>
              <a:t>Objects and API</a:t>
            </a:r>
            <a:endParaRPr dirty="0"/>
          </a:p>
        </p:txBody>
      </p:sp>
      <p:sp>
        <p:nvSpPr>
          <p:cNvPr id="510" name="Google Shape;510;p75"/>
          <p:cNvSpPr txBox="1">
            <a:spLocks noGrp="1"/>
          </p:cNvSpPr>
          <p:nvPr>
            <p:ph type="ctrTitle"/>
          </p:nvPr>
        </p:nvSpPr>
        <p:spPr>
          <a:xfrm>
            <a:off x="6386400" y="1189867"/>
            <a:ext cx="4116800" cy="3926800"/>
          </a:xfrm>
          <a:prstGeom prst="rect">
            <a:avLst/>
          </a:prstGeom>
        </p:spPr>
        <p:txBody>
          <a:bodyPr spcFirstLastPara="1" vert="horz" wrap="square" lIns="121900" tIns="121900" rIns="121900" bIns="121900" rtlCol="0" anchor="ctr" anchorCtr="0">
            <a:noAutofit/>
          </a:bodyPr>
          <a:lstStyle/>
          <a:p>
            <a:pPr marL="609585" indent="-507987">
              <a:buSzPts val="2400"/>
              <a:buChar char="●"/>
            </a:pPr>
            <a:r>
              <a:rPr lang="en" sz="3200" dirty="0"/>
              <a:t>Namespaces</a:t>
            </a:r>
            <a:endParaRPr sz="3200" dirty="0"/>
          </a:p>
          <a:p>
            <a:pPr marL="609585" indent="-507987">
              <a:buSzPts val="2400"/>
              <a:buChar char="●"/>
            </a:pPr>
            <a:r>
              <a:rPr lang="en" sz="3200" dirty="0"/>
              <a:t>Pods</a:t>
            </a:r>
            <a:endParaRPr sz="3200" dirty="0"/>
          </a:p>
          <a:p>
            <a:pPr marL="609585" indent="-507987">
              <a:buSzPts val="2400"/>
              <a:buChar char="●"/>
            </a:pPr>
            <a:r>
              <a:rPr lang="en" sz="3200" dirty="0"/>
              <a:t>Labels</a:t>
            </a:r>
            <a:endParaRPr sz="3200" dirty="0"/>
          </a:p>
          <a:p>
            <a:pPr marL="609585" indent="-507987">
              <a:buSzPts val="2400"/>
              <a:buChar char="●"/>
            </a:pPr>
            <a:r>
              <a:rPr lang="en" sz="3200" dirty="0"/>
              <a:t>Selectors</a:t>
            </a:r>
            <a:endParaRPr sz="3200" dirty="0"/>
          </a:p>
          <a:p>
            <a:pPr marL="609585" indent="-507987">
              <a:buSzPts val="2400"/>
              <a:buChar char="●"/>
            </a:pPr>
            <a:r>
              <a:rPr lang="en" sz="3200" dirty="0"/>
              <a:t>Services</a:t>
            </a:r>
            <a:endParaRPr sz="3200" dirty="0"/>
          </a:p>
        </p:txBody>
      </p:sp>
    </p:spTree>
    <p:extLst>
      <p:ext uri="{BB962C8B-B14F-4D97-AF65-F5344CB8AC3E}">
        <p14:creationId xmlns:p14="http://schemas.microsoft.com/office/powerpoint/2010/main" val="641089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Namespaces</a:t>
            </a:r>
            <a:endParaRPr/>
          </a:p>
        </p:txBody>
      </p:sp>
      <p:sp>
        <p:nvSpPr>
          <p:cNvPr id="527" name="Google Shape;527;p77"/>
          <p:cNvSpPr txBox="1">
            <a:spLocks noGrp="1"/>
          </p:cNvSpPr>
          <p:nvPr>
            <p:ph type="body" idx="1"/>
          </p:nvPr>
        </p:nvSpPr>
        <p:spPr>
          <a:xfrm>
            <a:off x="609600" y="1600200"/>
            <a:ext cx="10972800" cy="2097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3200"/>
              <a:t>Namespaces are a logical cluster or environment, and are the primary method of partitioning a cluster or scoping access.</a:t>
            </a:r>
            <a:endParaRPr sz="3200"/>
          </a:p>
          <a:p>
            <a:pPr marL="0" indent="0">
              <a:buNone/>
            </a:pPr>
            <a:endParaRPr/>
          </a:p>
        </p:txBody>
      </p:sp>
      <p:sp>
        <p:nvSpPr>
          <p:cNvPr id="528" name="Google Shape;528;p77"/>
          <p:cNvSpPr txBox="1">
            <a:spLocks noGrp="1"/>
          </p:cNvSpPr>
          <p:nvPr>
            <p:ph type="body" idx="2"/>
          </p:nvPr>
        </p:nvSpPr>
        <p:spPr>
          <a:xfrm>
            <a:off x="847433" y="3697267"/>
            <a:ext cx="3540800" cy="22832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apiVersion: </a:t>
            </a:r>
            <a:r>
              <a:rPr lang="en" sz="2133">
                <a:solidFill>
                  <a:srgbClr val="CC0000"/>
                </a:solidFill>
                <a:latin typeface="Roboto Mono"/>
                <a:ea typeface="Roboto Mono"/>
                <a:cs typeface="Roboto Mono"/>
                <a:sym typeface="Roboto Mono"/>
              </a:rPr>
              <a:t>v1</a:t>
            </a:r>
            <a:endParaRPr sz="2133">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kind: </a:t>
            </a:r>
            <a:r>
              <a:rPr lang="en" sz="2133">
                <a:solidFill>
                  <a:srgbClr val="CC0000"/>
                </a:solidFill>
                <a:latin typeface="Roboto Mono"/>
                <a:ea typeface="Roboto Mono"/>
                <a:cs typeface="Roboto Mono"/>
                <a:sym typeface="Roboto Mono"/>
              </a:rPr>
              <a:t>Namespace</a:t>
            </a:r>
            <a:endParaRPr sz="2133">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metadata:</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a:t>
            </a:r>
            <a:r>
              <a:rPr lang="en" sz="2133">
                <a:latin typeface="Roboto Mono"/>
                <a:ea typeface="Roboto Mono"/>
                <a:cs typeface="Roboto Mono"/>
                <a:sym typeface="Roboto Mono"/>
              </a:rPr>
              <a:t> </a:t>
            </a:r>
            <a:r>
              <a:rPr lang="en" sz="2133">
                <a:solidFill>
                  <a:srgbClr val="CC0000"/>
                </a:solidFill>
                <a:latin typeface="Roboto Mono"/>
                <a:ea typeface="Roboto Mono"/>
                <a:cs typeface="Roboto Mono"/>
                <a:sym typeface="Roboto Mono"/>
              </a:rPr>
              <a:t>prod</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labels:</a:t>
            </a:r>
            <a:endParaRPr sz="2133">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    app: </a:t>
            </a:r>
            <a:r>
              <a:rPr lang="en" sz="2133">
                <a:solidFill>
                  <a:srgbClr val="CC0000"/>
                </a:solidFill>
                <a:latin typeface="Roboto Mono"/>
                <a:ea typeface="Roboto Mono"/>
                <a:cs typeface="Roboto Mono"/>
                <a:sym typeface="Roboto Mono"/>
              </a:rPr>
              <a:t>MyBigWebApp</a:t>
            </a:r>
            <a:br>
              <a:rPr lang="en" sz="2133">
                <a:solidFill>
                  <a:srgbClr val="1155CC"/>
                </a:solidFill>
                <a:latin typeface="Roboto Mono"/>
                <a:ea typeface="Roboto Mono"/>
                <a:cs typeface="Roboto Mono"/>
                <a:sym typeface="Roboto Mono"/>
              </a:rPr>
            </a:b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a:t>
            </a:r>
            <a:endParaRPr sz="1867">
              <a:solidFill>
                <a:srgbClr val="1155CC"/>
              </a:solidFill>
              <a:latin typeface="Roboto Mono"/>
              <a:ea typeface="Roboto Mono"/>
              <a:cs typeface="Roboto Mono"/>
              <a:sym typeface="Roboto Mono"/>
            </a:endParaRPr>
          </a:p>
          <a:p>
            <a:pPr marL="0" indent="0">
              <a:buNone/>
            </a:pPr>
            <a:endParaRPr/>
          </a:p>
        </p:txBody>
      </p:sp>
      <p:sp>
        <p:nvSpPr>
          <p:cNvPr id="529" name="Google Shape;529;p77"/>
          <p:cNvSpPr txBox="1">
            <a:spLocks noGrp="1"/>
          </p:cNvSpPr>
          <p:nvPr>
            <p:ph type="body" idx="2"/>
          </p:nvPr>
        </p:nvSpPr>
        <p:spPr>
          <a:xfrm>
            <a:off x="4955533" y="3697267"/>
            <a:ext cx="6299200" cy="22832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600">
                <a:solidFill>
                  <a:srgbClr val="783F04"/>
                </a:solidFill>
                <a:latin typeface="Roboto Mono"/>
                <a:ea typeface="Roboto Mono"/>
                <a:cs typeface="Roboto Mono"/>
                <a:sym typeface="Roboto Mono"/>
              </a:rPr>
              <a:t>$ kubectl get ns --show-labels</a:t>
            </a:r>
            <a:endParaRPr sz="1600">
              <a:solidFill>
                <a:srgbClr val="783F04"/>
              </a:solidFill>
              <a:latin typeface="Roboto Mono"/>
              <a:ea typeface="Roboto Mono"/>
              <a:cs typeface="Roboto Mono"/>
              <a:sym typeface="Roboto Mono"/>
            </a:endParaRPr>
          </a:p>
          <a:p>
            <a:pPr marL="0" indent="0">
              <a:spcBef>
                <a:spcPts val="0"/>
              </a:spcBef>
              <a:buNone/>
            </a:pPr>
            <a:r>
              <a:rPr lang="en" sz="1600">
                <a:solidFill>
                  <a:srgbClr val="783F04"/>
                </a:solidFill>
                <a:latin typeface="Roboto Mono"/>
                <a:ea typeface="Roboto Mono"/>
                <a:cs typeface="Roboto Mono"/>
                <a:sym typeface="Roboto Mono"/>
              </a:rPr>
              <a:t>NAME          STATUS    AGE       LABELS</a:t>
            </a:r>
            <a:endParaRPr sz="1600">
              <a:solidFill>
                <a:srgbClr val="783F04"/>
              </a:solidFill>
              <a:latin typeface="Roboto Mono"/>
              <a:ea typeface="Roboto Mono"/>
              <a:cs typeface="Roboto Mono"/>
              <a:sym typeface="Roboto Mono"/>
            </a:endParaRPr>
          </a:p>
          <a:p>
            <a:pPr marL="0" indent="0">
              <a:spcBef>
                <a:spcPts val="0"/>
              </a:spcBef>
              <a:buNone/>
            </a:pPr>
            <a:r>
              <a:rPr lang="en" sz="1600">
                <a:solidFill>
                  <a:srgbClr val="783F04"/>
                </a:solidFill>
                <a:latin typeface="Roboto Mono"/>
                <a:ea typeface="Roboto Mono"/>
                <a:cs typeface="Roboto Mono"/>
                <a:sym typeface="Roboto Mono"/>
              </a:rPr>
              <a:t>default       Active    11h       &lt;none&gt;</a:t>
            </a:r>
            <a:endParaRPr sz="1600">
              <a:solidFill>
                <a:srgbClr val="783F04"/>
              </a:solidFill>
              <a:latin typeface="Roboto Mono"/>
              <a:ea typeface="Roboto Mono"/>
              <a:cs typeface="Roboto Mono"/>
              <a:sym typeface="Roboto Mono"/>
            </a:endParaRPr>
          </a:p>
          <a:p>
            <a:pPr marL="0" indent="0">
              <a:spcBef>
                <a:spcPts val="0"/>
              </a:spcBef>
              <a:buNone/>
            </a:pPr>
            <a:r>
              <a:rPr lang="en" sz="1600">
                <a:solidFill>
                  <a:srgbClr val="783F04"/>
                </a:solidFill>
                <a:latin typeface="Roboto Mono"/>
                <a:ea typeface="Roboto Mono"/>
                <a:cs typeface="Roboto Mono"/>
                <a:sym typeface="Roboto Mono"/>
              </a:rPr>
              <a:t>kube-public   Active    11h       &lt;none&gt;</a:t>
            </a:r>
            <a:endParaRPr sz="1600">
              <a:solidFill>
                <a:srgbClr val="783F04"/>
              </a:solidFill>
              <a:latin typeface="Roboto Mono"/>
              <a:ea typeface="Roboto Mono"/>
              <a:cs typeface="Roboto Mono"/>
              <a:sym typeface="Roboto Mono"/>
            </a:endParaRPr>
          </a:p>
          <a:p>
            <a:pPr marL="0" indent="0">
              <a:spcBef>
                <a:spcPts val="0"/>
              </a:spcBef>
              <a:buNone/>
            </a:pPr>
            <a:r>
              <a:rPr lang="en" sz="1600">
                <a:solidFill>
                  <a:srgbClr val="783F04"/>
                </a:solidFill>
                <a:latin typeface="Roboto Mono"/>
                <a:ea typeface="Roboto Mono"/>
                <a:cs typeface="Roboto Mono"/>
                <a:sym typeface="Roboto Mono"/>
              </a:rPr>
              <a:t>kube-system   Active    11h       &lt;none&gt;</a:t>
            </a:r>
            <a:endParaRPr sz="1600">
              <a:solidFill>
                <a:srgbClr val="783F04"/>
              </a:solidFill>
              <a:latin typeface="Roboto Mono"/>
              <a:ea typeface="Roboto Mono"/>
              <a:cs typeface="Roboto Mono"/>
              <a:sym typeface="Roboto Mono"/>
            </a:endParaRPr>
          </a:p>
          <a:p>
            <a:pPr marL="0" indent="0">
              <a:spcBef>
                <a:spcPts val="0"/>
              </a:spcBef>
              <a:buNone/>
            </a:pPr>
            <a:r>
              <a:rPr lang="en" sz="1600">
                <a:solidFill>
                  <a:srgbClr val="783F04"/>
                </a:solidFill>
                <a:latin typeface="Roboto Mono"/>
                <a:ea typeface="Roboto Mono"/>
                <a:cs typeface="Roboto Mono"/>
                <a:sym typeface="Roboto Mono"/>
              </a:rPr>
              <a:t>prod          Active    6s        app=MyBigWebApp</a:t>
            </a:r>
            <a:endParaRPr sz="1600">
              <a:solidFill>
                <a:srgbClr val="274E13"/>
              </a:solidFill>
              <a:latin typeface="Roboto Mono"/>
              <a:ea typeface="Roboto Mono"/>
              <a:cs typeface="Roboto Mono"/>
              <a:sym typeface="Roboto Mono"/>
            </a:endParaRPr>
          </a:p>
        </p:txBody>
      </p:sp>
    </p:spTree>
    <p:extLst>
      <p:ext uri="{BB962C8B-B14F-4D97-AF65-F5344CB8AC3E}">
        <p14:creationId xmlns:p14="http://schemas.microsoft.com/office/powerpoint/2010/main" val="3031979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dirty="0"/>
              <a:t>Pod Example (Atomic Unit of Kubernetes)</a:t>
            </a:r>
            <a:endParaRPr dirty="0"/>
          </a:p>
        </p:txBody>
      </p:sp>
      <p:sp>
        <p:nvSpPr>
          <p:cNvPr id="553" name="Google Shape;553;p80"/>
          <p:cNvSpPr txBox="1">
            <a:spLocks noGrp="1"/>
          </p:cNvSpPr>
          <p:nvPr>
            <p:ph type="body" idx="1"/>
          </p:nvPr>
        </p:nvSpPr>
        <p:spPr>
          <a:xfrm>
            <a:off x="609600" y="1600200"/>
            <a:ext cx="53260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2133">
                <a:solidFill>
                  <a:srgbClr val="1155CC"/>
                </a:solidFill>
                <a:latin typeface="Roboto Mono"/>
                <a:ea typeface="Roboto Mono"/>
                <a:cs typeface="Roboto Mono"/>
                <a:sym typeface="Roboto Mono"/>
              </a:rPr>
              <a:t>apiVersion: </a:t>
            </a:r>
            <a:r>
              <a:rPr lang="en" sz="2133">
                <a:solidFill>
                  <a:srgbClr val="CC0000"/>
                </a:solidFill>
                <a:latin typeface="Roboto Mono"/>
                <a:ea typeface="Roboto Mono"/>
                <a:cs typeface="Roboto Mono"/>
                <a:sym typeface="Roboto Mono"/>
              </a:rPr>
              <a:t>v1</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kind: </a:t>
            </a:r>
            <a:r>
              <a:rPr lang="en" sz="2133">
                <a:solidFill>
                  <a:srgbClr val="CC0000"/>
                </a:solidFill>
                <a:latin typeface="Roboto Mono"/>
                <a:ea typeface="Roboto Mono"/>
                <a:cs typeface="Roboto Mono"/>
                <a:sym typeface="Roboto Mono"/>
              </a:rPr>
              <a:t>Pod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metadata:</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a:t>
            </a:r>
            <a:r>
              <a:rPr lang="en" sz="2133">
                <a:latin typeface="Roboto Mono"/>
                <a:ea typeface="Roboto Mono"/>
                <a:cs typeface="Roboto Mono"/>
                <a:sym typeface="Roboto Mono"/>
              </a:rPr>
              <a:t> </a:t>
            </a:r>
            <a:r>
              <a:rPr lang="en" sz="2133">
                <a:solidFill>
                  <a:srgbClr val="CC0000"/>
                </a:solidFill>
                <a:latin typeface="Roboto Mono"/>
                <a:ea typeface="Roboto Mono"/>
                <a:cs typeface="Roboto Mono"/>
                <a:sym typeface="Roboto Mono"/>
              </a:rPr>
              <a:t>pod-example</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spec:</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containers:</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name: </a:t>
            </a:r>
            <a:r>
              <a:rPr lang="en" sz="2133">
                <a:solidFill>
                  <a:srgbClr val="CC0000"/>
                </a:solidFill>
                <a:latin typeface="Roboto Mono"/>
                <a:ea typeface="Roboto Mono"/>
                <a:cs typeface="Roboto Mono"/>
                <a:sym typeface="Roboto Mono"/>
              </a:rPr>
              <a:t>nginx</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image: </a:t>
            </a:r>
            <a:r>
              <a:rPr lang="en" sz="2133">
                <a:solidFill>
                  <a:srgbClr val="CC0000"/>
                </a:solidFill>
                <a:latin typeface="Roboto Mono"/>
                <a:ea typeface="Roboto Mono"/>
                <a:cs typeface="Roboto Mono"/>
                <a:sym typeface="Roboto Mono"/>
              </a:rPr>
              <a:t>nginx:stable-alpine</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ports:</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containerPort: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p:txBody>
      </p:sp>
      <p:sp>
        <p:nvSpPr>
          <p:cNvPr id="3" name="Text Placeholder 2">
            <a:extLst>
              <a:ext uri="{FF2B5EF4-FFF2-40B4-BE49-F238E27FC236}">
                <a16:creationId xmlns:a16="http://schemas.microsoft.com/office/drawing/2014/main" id="{4C5DA294-DB56-2E48-B718-9C3BC33EBC6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52062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Pod Container Key Attributes</a:t>
            </a:r>
            <a:endParaRPr/>
          </a:p>
        </p:txBody>
      </p:sp>
      <p:sp>
        <p:nvSpPr>
          <p:cNvPr id="559" name="Google Shape;559;p81"/>
          <p:cNvSpPr txBox="1">
            <a:spLocks noGrp="1"/>
          </p:cNvSpPr>
          <p:nvPr>
            <p:ph type="body" idx="1"/>
          </p:nvPr>
        </p:nvSpPr>
        <p:spPr>
          <a:xfrm>
            <a:off x="609600" y="1600200"/>
            <a:ext cx="6031600" cy="4967600"/>
          </a:xfrm>
          <a:prstGeom prst="rect">
            <a:avLst/>
          </a:prstGeom>
        </p:spPr>
        <p:txBody>
          <a:bodyPr spcFirstLastPara="1" vert="horz" wrap="square" lIns="121900" tIns="121900" rIns="121900" bIns="121900" rtlCol="0" anchor="t" anchorCtr="0">
            <a:noAutofit/>
          </a:bodyPr>
          <a:lstStyle/>
          <a:p>
            <a:pPr indent="-457189">
              <a:spcBef>
                <a:spcPts val="0"/>
              </a:spcBef>
              <a:buClr>
                <a:srgbClr val="000000"/>
              </a:buClr>
              <a:buSzPts val="1800"/>
              <a:buFont typeface="Roboto Mono"/>
              <a:buChar char="●"/>
            </a:pPr>
            <a:r>
              <a:rPr lang="en" sz="2400" dirty="0">
                <a:solidFill>
                  <a:srgbClr val="1155CC"/>
                </a:solidFill>
                <a:latin typeface="Roboto Mono"/>
                <a:ea typeface="Roboto Mono"/>
                <a:cs typeface="Roboto Mono"/>
                <a:sym typeface="Roboto Mono"/>
              </a:rPr>
              <a:t>name </a:t>
            </a:r>
            <a:r>
              <a:rPr lang="en" sz="2400" dirty="0">
                <a:solidFill>
                  <a:srgbClr val="000000"/>
                </a:solidFill>
              </a:rPr>
              <a:t>- The name of the container</a:t>
            </a:r>
            <a:endParaRPr sz="2400" dirty="0">
              <a:solidFill>
                <a:srgbClr val="000000"/>
              </a:solidFill>
            </a:endParaRPr>
          </a:p>
          <a:p>
            <a:pPr indent="-457189">
              <a:spcBef>
                <a:spcPts val="1333"/>
              </a:spcBef>
              <a:buClr>
                <a:srgbClr val="000000"/>
              </a:buClr>
              <a:buSzPts val="1800"/>
              <a:buFont typeface="Roboto Mono"/>
              <a:buChar char="●"/>
            </a:pPr>
            <a:r>
              <a:rPr lang="en" sz="2400" dirty="0">
                <a:solidFill>
                  <a:srgbClr val="1155CC"/>
                </a:solidFill>
                <a:latin typeface="Roboto Mono"/>
                <a:ea typeface="Roboto Mono"/>
                <a:cs typeface="Roboto Mono"/>
                <a:sym typeface="Roboto Mono"/>
              </a:rPr>
              <a:t>image </a:t>
            </a:r>
            <a:r>
              <a:rPr lang="en" sz="2400" dirty="0">
                <a:solidFill>
                  <a:srgbClr val="000000"/>
                </a:solidFill>
              </a:rPr>
              <a:t>- The container image</a:t>
            </a:r>
            <a:endParaRPr sz="2400" dirty="0">
              <a:solidFill>
                <a:srgbClr val="000000"/>
              </a:solidFill>
            </a:endParaRPr>
          </a:p>
          <a:p>
            <a:pPr indent="-457189">
              <a:spcBef>
                <a:spcPts val="1333"/>
              </a:spcBef>
              <a:buClr>
                <a:srgbClr val="000000"/>
              </a:buClr>
              <a:buSzPts val="1800"/>
              <a:buFont typeface="Roboto Mono"/>
              <a:buChar char="●"/>
            </a:pPr>
            <a:r>
              <a:rPr lang="en" sz="2400" dirty="0">
                <a:solidFill>
                  <a:srgbClr val="1155CC"/>
                </a:solidFill>
                <a:latin typeface="Roboto Mono"/>
                <a:ea typeface="Roboto Mono"/>
                <a:cs typeface="Roboto Mono"/>
                <a:sym typeface="Roboto Mono"/>
              </a:rPr>
              <a:t>ports </a:t>
            </a:r>
            <a:r>
              <a:rPr lang="en" sz="2400" dirty="0">
                <a:solidFill>
                  <a:srgbClr val="000000"/>
                </a:solidFill>
              </a:rPr>
              <a:t>- array of ports to expose. Can be granted a friendly name and protocol may be specified</a:t>
            </a:r>
            <a:endParaRPr sz="2400" dirty="0">
              <a:solidFill>
                <a:srgbClr val="000000"/>
              </a:solidFill>
            </a:endParaRPr>
          </a:p>
          <a:p>
            <a:pPr indent="-457189">
              <a:spcBef>
                <a:spcPts val="1333"/>
              </a:spcBef>
              <a:buClr>
                <a:srgbClr val="000000"/>
              </a:buClr>
              <a:buSzPts val="1800"/>
              <a:buFont typeface="Roboto Mono"/>
              <a:buChar char="●"/>
            </a:pPr>
            <a:r>
              <a:rPr lang="en" sz="2400" dirty="0" err="1">
                <a:solidFill>
                  <a:srgbClr val="1155CC"/>
                </a:solidFill>
                <a:latin typeface="Roboto Mono"/>
                <a:ea typeface="Roboto Mono"/>
                <a:cs typeface="Roboto Mono"/>
                <a:sym typeface="Roboto Mono"/>
              </a:rPr>
              <a:t>env</a:t>
            </a:r>
            <a:r>
              <a:rPr lang="en" sz="2400" dirty="0">
                <a:solidFill>
                  <a:srgbClr val="1155CC"/>
                </a:solidFill>
                <a:latin typeface="Roboto Mono"/>
                <a:ea typeface="Roboto Mono"/>
                <a:cs typeface="Roboto Mono"/>
                <a:sym typeface="Roboto Mono"/>
              </a:rPr>
              <a:t> </a:t>
            </a:r>
            <a:r>
              <a:rPr lang="en" sz="2400" dirty="0"/>
              <a:t>- array of environment variables</a:t>
            </a:r>
            <a:endParaRPr sz="2400" dirty="0"/>
          </a:p>
          <a:p>
            <a:pPr indent="-457189">
              <a:spcBef>
                <a:spcPts val="1333"/>
              </a:spcBef>
              <a:buClr>
                <a:srgbClr val="000000"/>
              </a:buClr>
              <a:buSzPts val="1800"/>
              <a:buFont typeface="Roboto Mono"/>
              <a:buChar char="●"/>
            </a:pPr>
            <a:r>
              <a:rPr lang="en" sz="2400" dirty="0">
                <a:solidFill>
                  <a:srgbClr val="1155CC"/>
                </a:solidFill>
                <a:latin typeface="Roboto Mono"/>
                <a:ea typeface="Roboto Mono"/>
                <a:cs typeface="Roboto Mono"/>
                <a:sym typeface="Roboto Mono"/>
              </a:rPr>
              <a:t>command</a:t>
            </a:r>
            <a:r>
              <a:rPr lang="en" sz="2400" dirty="0">
                <a:solidFill>
                  <a:srgbClr val="000000"/>
                </a:solidFill>
                <a:latin typeface="Roboto Mono"/>
                <a:ea typeface="Roboto Mono"/>
                <a:cs typeface="Roboto Mono"/>
                <a:sym typeface="Roboto Mono"/>
              </a:rPr>
              <a:t> - </a:t>
            </a:r>
            <a:r>
              <a:rPr lang="en" sz="2400" dirty="0" err="1">
                <a:solidFill>
                  <a:srgbClr val="000000"/>
                </a:solidFill>
              </a:rPr>
              <a:t>Entrypoint</a:t>
            </a:r>
            <a:r>
              <a:rPr lang="en" sz="2400" dirty="0">
                <a:solidFill>
                  <a:srgbClr val="000000"/>
                </a:solidFill>
              </a:rPr>
              <a:t> array (</a:t>
            </a:r>
            <a:r>
              <a:rPr lang="en" sz="2400" dirty="0" err="1">
                <a:solidFill>
                  <a:srgbClr val="000000"/>
                </a:solidFill>
              </a:rPr>
              <a:t>equiv</a:t>
            </a:r>
            <a:r>
              <a:rPr lang="en" sz="2400" dirty="0">
                <a:solidFill>
                  <a:srgbClr val="000000"/>
                </a:solidFill>
              </a:rPr>
              <a:t> to Docker </a:t>
            </a:r>
            <a:r>
              <a:rPr lang="en" sz="2400" dirty="0">
                <a:solidFill>
                  <a:srgbClr val="1155CC"/>
                </a:solidFill>
                <a:latin typeface="Roboto Mono"/>
                <a:ea typeface="Roboto Mono"/>
                <a:cs typeface="Roboto Mono"/>
                <a:sym typeface="Roboto Mono"/>
              </a:rPr>
              <a:t>ENTRYPOINT</a:t>
            </a:r>
            <a:r>
              <a:rPr lang="en" sz="2400" dirty="0">
                <a:solidFill>
                  <a:srgbClr val="000000"/>
                </a:solidFill>
              </a:rPr>
              <a:t>)</a:t>
            </a:r>
            <a:endParaRPr sz="2400" dirty="0">
              <a:solidFill>
                <a:srgbClr val="000000"/>
              </a:solidFill>
            </a:endParaRPr>
          </a:p>
          <a:p>
            <a:pPr indent="-457189">
              <a:spcBef>
                <a:spcPts val="1333"/>
              </a:spcBef>
              <a:spcAft>
                <a:spcPts val="1333"/>
              </a:spcAft>
              <a:buClr>
                <a:srgbClr val="000000"/>
              </a:buClr>
              <a:buSzPts val="1800"/>
              <a:buFont typeface="Roboto Mono"/>
              <a:buChar char="●"/>
            </a:pPr>
            <a:r>
              <a:rPr lang="en" sz="2400" dirty="0" err="1">
                <a:solidFill>
                  <a:srgbClr val="1155CC"/>
                </a:solidFill>
                <a:latin typeface="Roboto Mono"/>
                <a:ea typeface="Roboto Mono"/>
                <a:cs typeface="Roboto Mono"/>
                <a:sym typeface="Roboto Mono"/>
              </a:rPr>
              <a:t>args</a:t>
            </a:r>
            <a:r>
              <a:rPr lang="en" sz="2400" dirty="0">
                <a:solidFill>
                  <a:srgbClr val="000000"/>
                </a:solidFill>
              </a:rPr>
              <a:t> - Arguments to pass to the command (</a:t>
            </a:r>
            <a:r>
              <a:rPr lang="en" sz="2400" dirty="0" err="1">
                <a:solidFill>
                  <a:srgbClr val="000000"/>
                </a:solidFill>
              </a:rPr>
              <a:t>equiv</a:t>
            </a:r>
            <a:r>
              <a:rPr lang="en" sz="2400" dirty="0">
                <a:solidFill>
                  <a:srgbClr val="000000"/>
                </a:solidFill>
              </a:rPr>
              <a:t> to Docker </a:t>
            </a:r>
            <a:r>
              <a:rPr lang="en" sz="2400" dirty="0">
                <a:solidFill>
                  <a:srgbClr val="1155CC"/>
                </a:solidFill>
                <a:latin typeface="Roboto Mono"/>
                <a:ea typeface="Roboto Mono"/>
                <a:cs typeface="Roboto Mono"/>
                <a:sym typeface="Roboto Mono"/>
              </a:rPr>
              <a:t>CMD</a:t>
            </a:r>
            <a:r>
              <a:rPr lang="en" sz="2400" dirty="0">
                <a:solidFill>
                  <a:srgbClr val="000000"/>
                </a:solidFill>
              </a:rPr>
              <a:t>)</a:t>
            </a:r>
            <a:endParaRPr sz="2400" dirty="0">
              <a:solidFill>
                <a:srgbClr val="000000"/>
              </a:solidFill>
            </a:endParaRPr>
          </a:p>
        </p:txBody>
      </p:sp>
      <p:sp>
        <p:nvSpPr>
          <p:cNvPr id="560" name="Google Shape;560;p81"/>
          <p:cNvSpPr txBox="1">
            <a:spLocks noGrp="1"/>
          </p:cNvSpPr>
          <p:nvPr>
            <p:ph type="body" idx="2"/>
          </p:nvPr>
        </p:nvSpPr>
        <p:spPr>
          <a:xfrm>
            <a:off x="6641067" y="1600200"/>
            <a:ext cx="49412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gn="ctr">
              <a:spcBef>
                <a:spcPts val="0"/>
              </a:spcBef>
              <a:buNone/>
            </a:pPr>
            <a:r>
              <a:rPr lang="en" sz="3200">
                <a:solidFill>
                  <a:srgbClr val="000000"/>
                </a:solidFill>
                <a:latin typeface="Roboto Mono"/>
                <a:ea typeface="Roboto Mono"/>
                <a:cs typeface="Roboto Mono"/>
                <a:sym typeface="Roboto Mono"/>
              </a:rPr>
              <a:t>Container</a:t>
            </a:r>
            <a:endParaRPr sz="3200">
              <a:solidFill>
                <a:srgbClr val="000000"/>
              </a:solidFill>
              <a:latin typeface="Roboto Mono"/>
              <a:ea typeface="Roboto Mono"/>
              <a:cs typeface="Roboto Mono"/>
              <a:sym typeface="Roboto Mono"/>
            </a:endParaRPr>
          </a:p>
          <a:p>
            <a:pPr marL="0" indent="0">
              <a:spcBef>
                <a:spcPts val="0"/>
              </a:spcBef>
              <a:buNone/>
            </a:pPr>
            <a:endParaRPr sz="2133">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name: </a:t>
            </a:r>
            <a:r>
              <a:rPr lang="en" sz="2133">
                <a:solidFill>
                  <a:srgbClr val="CC0000"/>
                </a:solidFill>
                <a:latin typeface="Roboto Mono"/>
                <a:ea typeface="Roboto Mono"/>
                <a:cs typeface="Roboto Mono"/>
                <a:sym typeface="Roboto Mono"/>
              </a:rPr>
              <a:t>nginx</a:t>
            </a:r>
            <a:endParaRPr sz="2133">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image: </a:t>
            </a:r>
            <a:r>
              <a:rPr lang="en" sz="2133">
                <a:solidFill>
                  <a:srgbClr val="CC0000"/>
                </a:solidFill>
                <a:latin typeface="Roboto Mono"/>
                <a:ea typeface="Roboto Mono"/>
                <a:cs typeface="Roboto Mono"/>
                <a:sym typeface="Roboto Mono"/>
              </a:rPr>
              <a:t>nginx:stable-alpine</a:t>
            </a:r>
            <a:endParaRPr sz="2133">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ports:</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containerPort: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 </a:t>
            </a:r>
            <a:r>
              <a:rPr lang="en" sz="2133">
                <a:solidFill>
                  <a:srgbClr val="CC0000"/>
                </a:solidFill>
                <a:latin typeface="Roboto Mono"/>
                <a:ea typeface="Roboto Mono"/>
                <a:cs typeface="Roboto Mono"/>
                <a:sym typeface="Roboto Mono"/>
              </a:rPr>
              <a:t>http</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protocol: </a:t>
            </a:r>
            <a:r>
              <a:rPr lang="en" sz="2133">
                <a:solidFill>
                  <a:srgbClr val="CC0000"/>
                </a:solidFill>
                <a:latin typeface="Roboto Mono"/>
                <a:ea typeface="Roboto Mono"/>
                <a:cs typeface="Roboto Mono"/>
                <a:sym typeface="Roboto Mono"/>
              </a:rPr>
              <a:t>TCP</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env:</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name: </a:t>
            </a:r>
            <a:r>
              <a:rPr lang="en" sz="2133">
                <a:solidFill>
                  <a:srgbClr val="CC0000"/>
                </a:solidFill>
                <a:latin typeface="Roboto Mono"/>
                <a:ea typeface="Roboto Mono"/>
                <a:cs typeface="Roboto Mono"/>
                <a:sym typeface="Roboto Mono"/>
              </a:rPr>
              <a:t>MYVAR</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value: </a:t>
            </a:r>
            <a:r>
              <a:rPr lang="en" sz="2133">
                <a:solidFill>
                  <a:srgbClr val="CC0000"/>
                </a:solidFill>
                <a:latin typeface="Roboto Mono"/>
                <a:ea typeface="Roboto Mono"/>
                <a:cs typeface="Roboto Mono"/>
                <a:sym typeface="Roboto Mono"/>
              </a:rPr>
              <a:t>isAwesome</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command: </a:t>
            </a:r>
            <a:r>
              <a:rPr lang="en" sz="2133">
                <a:solidFill>
                  <a:srgbClr val="CC0000"/>
                </a:solidFill>
                <a:latin typeface="Roboto Mono"/>
                <a:ea typeface="Roboto Mono"/>
                <a:cs typeface="Roboto Mono"/>
                <a:sym typeface="Roboto Mono"/>
              </a:rPr>
              <a:t>[“/bin/sh”, “-c”]</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args: </a:t>
            </a:r>
            <a:r>
              <a:rPr lang="en" sz="2133">
                <a:solidFill>
                  <a:srgbClr val="CC0000"/>
                </a:solidFill>
                <a:latin typeface="Roboto Mono"/>
                <a:ea typeface="Roboto Mono"/>
                <a:cs typeface="Roboto Mono"/>
                <a:sym typeface="Roboto Mono"/>
              </a:rPr>
              <a:t>[“echo ${MYVAR}”]</a:t>
            </a:r>
            <a:endParaRPr sz="2133">
              <a:solidFill>
                <a:srgbClr val="CC0000"/>
              </a:solidFill>
              <a:latin typeface="Roboto Mono"/>
              <a:ea typeface="Roboto Mono"/>
              <a:cs typeface="Roboto Mono"/>
              <a:sym typeface="Roboto Mono"/>
            </a:endParaRPr>
          </a:p>
          <a:p>
            <a:pPr marL="0" indent="0">
              <a:spcBef>
                <a:spcPts val="0"/>
              </a:spcBef>
              <a:buClr>
                <a:schemeClr val="dk1"/>
              </a:buClr>
              <a:buSzPts val="1100"/>
              <a:buNone/>
            </a:pPr>
            <a:endParaRPr sz="2133">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a:p>
            <a:pPr marL="0" indent="0">
              <a:buNone/>
            </a:pPr>
            <a:endParaRPr/>
          </a:p>
        </p:txBody>
      </p:sp>
    </p:spTree>
    <p:extLst>
      <p:ext uri="{BB962C8B-B14F-4D97-AF65-F5344CB8AC3E}">
        <p14:creationId xmlns:p14="http://schemas.microsoft.com/office/powerpoint/2010/main" val="118608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dirty="0"/>
              <a:t>Resource Model</a:t>
            </a:r>
            <a:endParaRPr dirty="0"/>
          </a:p>
        </p:txBody>
      </p:sp>
      <p:sp>
        <p:nvSpPr>
          <p:cNvPr id="5" name="Text Placeholder 4">
            <a:extLst>
              <a:ext uri="{FF2B5EF4-FFF2-40B4-BE49-F238E27FC236}">
                <a16:creationId xmlns:a16="http://schemas.microsoft.com/office/drawing/2014/main" id="{2A92517E-2B04-0549-BCEE-C23638855D75}"/>
              </a:ext>
            </a:extLst>
          </p:cNvPr>
          <p:cNvSpPr>
            <a:spLocks noGrp="1"/>
          </p:cNvSpPr>
          <p:nvPr>
            <p:ph type="body" idx="1"/>
          </p:nvPr>
        </p:nvSpPr>
        <p:spPr>
          <a:xfrm>
            <a:off x="609600" y="1600200"/>
            <a:ext cx="10707974" cy="4967600"/>
          </a:xfrm>
        </p:spPr>
        <p:txBody>
          <a:bodyPr/>
          <a:lstStyle/>
          <a:p>
            <a:endParaRPr lang="en-US" dirty="0"/>
          </a:p>
        </p:txBody>
      </p:sp>
      <p:pic>
        <p:nvPicPr>
          <p:cNvPr id="9" name="Picture 8">
            <a:extLst>
              <a:ext uri="{FF2B5EF4-FFF2-40B4-BE49-F238E27FC236}">
                <a16:creationId xmlns:a16="http://schemas.microsoft.com/office/drawing/2014/main" id="{25D52407-2780-B24C-B4D4-01016985991C}"/>
              </a:ext>
            </a:extLst>
          </p:cNvPr>
          <p:cNvPicPr>
            <a:picLocks noChangeAspect="1"/>
          </p:cNvPicPr>
          <p:nvPr/>
        </p:nvPicPr>
        <p:blipFill rotWithShape="1">
          <a:blip r:embed="rId3"/>
          <a:srcRect t="21640"/>
          <a:stretch/>
        </p:blipFill>
        <p:spPr>
          <a:xfrm>
            <a:off x="0" y="1484026"/>
            <a:ext cx="12192000" cy="5373974"/>
          </a:xfrm>
          <a:prstGeom prst="rect">
            <a:avLst/>
          </a:prstGeom>
        </p:spPr>
      </p:pic>
      <p:sp>
        <p:nvSpPr>
          <p:cNvPr id="2" name="TextBox 1">
            <a:extLst>
              <a:ext uri="{FF2B5EF4-FFF2-40B4-BE49-F238E27FC236}">
                <a16:creationId xmlns:a16="http://schemas.microsoft.com/office/drawing/2014/main" id="{172E99B9-9DCD-4F43-8513-AFC0F0872E75}"/>
              </a:ext>
            </a:extLst>
          </p:cNvPr>
          <p:cNvSpPr txBox="1"/>
          <p:nvPr/>
        </p:nvSpPr>
        <p:spPr>
          <a:xfrm>
            <a:off x="609600" y="3818021"/>
            <a:ext cx="4700337" cy="76206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5009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Services</a:t>
            </a:r>
            <a:endParaRPr/>
          </a:p>
        </p:txBody>
      </p:sp>
      <p:sp>
        <p:nvSpPr>
          <p:cNvPr id="604" name="Google Shape;604;p87"/>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b="1" dirty="0"/>
              <a:t>Unified method of accessing</a:t>
            </a:r>
            <a:r>
              <a:rPr lang="en" sz="3200" dirty="0"/>
              <a:t> the exposed workloads of Pods. </a:t>
            </a:r>
            <a:endParaRPr sz="3200" dirty="0"/>
          </a:p>
          <a:p>
            <a:pPr indent="-507987">
              <a:spcBef>
                <a:spcPts val="1333"/>
              </a:spcBef>
              <a:buSzPts val="2400"/>
            </a:pPr>
            <a:r>
              <a:rPr lang="en" sz="3200" b="1" dirty="0"/>
              <a:t>Durable resource </a:t>
            </a:r>
            <a:r>
              <a:rPr lang="en" sz="3200" dirty="0"/>
              <a:t>(unlike Pods) </a:t>
            </a:r>
            <a:endParaRPr sz="3200" dirty="0"/>
          </a:p>
          <a:p>
            <a:pPr lvl="1">
              <a:spcBef>
                <a:spcPts val="1333"/>
              </a:spcBef>
            </a:pPr>
            <a:r>
              <a:rPr lang="en" dirty="0"/>
              <a:t>static cluster-unique IP</a:t>
            </a:r>
            <a:endParaRPr dirty="0"/>
          </a:p>
          <a:p>
            <a:pPr lvl="1"/>
            <a:r>
              <a:rPr lang="en" sz="3200" dirty="0"/>
              <a:t>static </a:t>
            </a:r>
            <a:r>
              <a:rPr lang="en" sz="3200" dirty="0" err="1"/>
              <a:t>namespaced</a:t>
            </a:r>
            <a:r>
              <a:rPr lang="en" sz="3200" dirty="0"/>
              <a:t> DNS name</a:t>
            </a:r>
            <a:endParaRPr sz="3200" dirty="0"/>
          </a:p>
          <a:p>
            <a:pPr marL="0" indent="0">
              <a:spcBef>
                <a:spcPts val="0"/>
              </a:spcBef>
              <a:buClr>
                <a:schemeClr val="dk1"/>
              </a:buClr>
              <a:buSzPts val="1100"/>
              <a:buNone/>
            </a:pPr>
            <a:endParaRPr sz="3200" dirty="0"/>
          </a:p>
          <a:p>
            <a:pPr marL="0" indent="0">
              <a:spcBef>
                <a:spcPts val="0"/>
              </a:spcBef>
              <a:buClr>
                <a:schemeClr val="dk1"/>
              </a:buClr>
              <a:buSzPts val="1100"/>
              <a:buNone/>
            </a:pPr>
            <a:endParaRPr sz="3200" dirty="0"/>
          </a:p>
          <a:p>
            <a:pPr marL="0" indent="0">
              <a:spcBef>
                <a:spcPts val="0"/>
              </a:spcBef>
              <a:buClr>
                <a:schemeClr val="dk1"/>
              </a:buClr>
              <a:buSzPts val="1100"/>
              <a:buNone/>
            </a:pPr>
            <a:endParaRPr sz="3200" dirty="0"/>
          </a:p>
          <a:p>
            <a:pPr marL="0" indent="0">
              <a:spcBef>
                <a:spcPts val="0"/>
              </a:spcBef>
              <a:buClr>
                <a:schemeClr val="dk1"/>
              </a:buClr>
              <a:buSzPts val="1100"/>
              <a:buNone/>
            </a:pPr>
            <a:endParaRPr sz="3200" dirty="0"/>
          </a:p>
          <a:p>
            <a:pPr marL="0" indent="0">
              <a:spcBef>
                <a:spcPts val="0"/>
              </a:spcBef>
              <a:buClr>
                <a:schemeClr val="dk1"/>
              </a:buClr>
              <a:buSzPts val="1100"/>
              <a:buNone/>
            </a:pPr>
            <a:endParaRPr sz="3200" dirty="0"/>
          </a:p>
          <a:p>
            <a:pPr marL="0" indent="0">
              <a:spcBef>
                <a:spcPts val="0"/>
              </a:spcBef>
              <a:buClr>
                <a:schemeClr val="dk1"/>
              </a:buClr>
              <a:buSzPts val="1100"/>
              <a:buNone/>
            </a:pPr>
            <a:br>
              <a:rPr lang="en" sz="3200" dirty="0"/>
            </a:br>
            <a:br>
              <a:rPr lang="en" sz="3200" dirty="0"/>
            </a:br>
            <a:endParaRPr sz="3200" dirty="0"/>
          </a:p>
        </p:txBody>
      </p:sp>
      <p:sp>
        <p:nvSpPr>
          <p:cNvPr id="605" name="Google Shape;605;p87"/>
          <p:cNvSpPr txBox="1"/>
          <p:nvPr/>
        </p:nvSpPr>
        <p:spPr>
          <a:xfrm>
            <a:off x="609600" y="4710832"/>
            <a:ext cx="10972800" cy="1150321"/>
          </a:xfrm>
          <a:prstGeom prst="rect">
            <a:avLst/>
          </a:prstGeom>
          <a:noFill/>
          <a:ln>
            <a:noFill/>
          </a:ln>
        </p:spPr>
        <p:txBody>
          <a:bodyPr spcFirstLastPara="1" wrap="square" lIns="121900" tIns="121900" rIns="121900" bIns="121900" anchor="ctr" anchorCtr="0">
            <a:noAutofit/>
          </a:bodyPr>
          <a:lstStyle/>
          <a:p>
            <a:pPr algn="ctr">
              <a:spcBef>
                <a:spcPts val="800"/>
              </a:spcBef>
              <a:buClr>
                <a:schemeClr val="dk1"/>
              </a:buClr>
              <a:buSzPts val="1100"/>
            </a:pPr>
            <a:r>
              <a:rPr lang="en" sz="2933" b="1" dirty="0">
                <a:solidFill>
                  <a:srgbClr val="CC4125"/>
                </a:solidFill>
                <a:latin typeface="Roboto Mono"/>
                <a:ea typeface="Roboto Mono"/>
                <a:cs typeface="Roboto Mono"/>
                <a:sym typeface="Roboto Mono"/>
              </a:rPr>
              <a:t>&lt;service name&gt;</a:t>
            </a:r>
            <a:r>
              <a:rPr lang="en" sz="2933" b="1" dirty="0">
                <a:solidFill>
                  <a:schemeClr val="dk1"/>
                </a:solidFill>
                <a:latin typeface="Roboto Mono"/>
                <a:ea typeface="Roboto Mono"/>
                <a:cs typeface="Roboto Mono"/>
                <a:sym typeface="Roboto Mono"/>
              </a:rPr>
              <a:t>.</a:t>
            </a:r>
            <a:r>
              <a:rPr lang="en" sz="2933" b="1" dirty="0">
                <a:solidFill>
                  <a:srgbClr val="F6B26B"/>
                </a:solidFill>
                <a:latin typeface="Roboto Mono"/>
                <a:ea typeface="Roboto Mono"/>
                <a:cs typeface="Roboto Mono"/>
                <a:sym typeface="Roboto Mono"/>
              </a:rPr>
              <a:t>&lt;namespace&gt;</a:t>
            </a:r>
            <a:r>
              <a:rPr lang="en" sz="2933" b="1" dirty="0">
                <a:solidFill>
                  <a:schemeClr val="dk1"/>
                </a:solidFill>
                <a:latin typeface="Roboto Mono"/>
                <a:ea typeface="Roboto Mono"/>
                <a:cs typeface="Roboto Mono"/>
                <a:sym typeface="Roboto Mono"/>
              </a:rPr>
              <a:t>.</a:t>
            </a:r>
            <a:r>
              <a:rPr lang="en" sz="2933" b="1" dirty="0" err="1">
                <a:solidFill>
                  <a:schemeClr val="dk1"/>
                </a:solidFill>
                <a:latin typeface="Roboto Mono"/>
                <a:ea typeface="Roboto Mono"/>
                <a:cs typeface="Roboto Mono"/>
                <a:sym typeface="Roboto Mono"/>
              </a:rPr>
              <a:t>svc.cluster.local</a:t>
            </a:r>
            <a:endParaRPr lang="en" sz="2933" b="1" dirty="0">
              <a:solidFill>
                <a:schemeClr val="dk1"/>
              </a:solidFill>
              <a:latin typeface="Roboto Mono"/>
              <a:ea typeface="Roboto Mono"/>
              <a:cs typeface="Roboto Mono"/>
              <a:sym typeface="Roboto Mono"/>
            </a:endParaRPr>
          </a:p>
          <a:p>
            <a:pPr algn="ctr">
              <a:spcBef>
                <a:spcPts val="800"/>
              </a:spcBef>
              <a:buClr>
                <a:schemeClr val="dk1"/>
              </a:buClr>
              <a:buSzPts val="1100"/>
            </a:pPr>
            <a:r>
              <a:rPr lang="en-US" sz="2933" b="1" dirty="0">
                <a:solidFill>
                  <a:schemeClr val="dk1"/>
                </a:solidFill>
                <a:latin typeface="Roboto Mono"/>
                <a:sym typeface="Roboto Mono"/>
              </a:rPr>
              <a:t>example : n</a:t>
            </a:r>
            <a:r>
              <a:rPr lang="en" sz="2933" b="1" dirty="0" err="1">
                <a:solidFill>
                  <a:schemeClr val="dk1"/>
                </a:solidFill>
                <a:latin typeface="Roboto Mono"/>
                <a:sym typeface="Roboto Mono"/>
              </a:rPr>
              <a:t>gnix.default.svc.cluster.local</a:t>
            </a:r>
            <a:endParaRPr sz="2933" b="1" dirty="0"/>
          </a:p>
        </p:txBody>
      </p:sp>
    </p:spTree>
    <p:extLst>
      <p:ext uri="{BB962C8B-B14F-4D97-AF65-F5344CB8AC3E}">
        <p14:creationId xmlns:p14="http://schemas.microsoft.com/office/powerpoint/2010/main" val="285201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Services</a:t>
            </a:r>
            <a:endParaRPr/>
          </a:p>
        </p:txBody>
      </p:sp>
      <p:sp>
        <p:nvSpPr>
          <p:cNvPr id="611" name="Google Shape;611;p88"/>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t>Target Pods using </a:t>
            </a:r>
            <a:r>
              <a:rPr lang="en" sz="3200" b="1"/>
              <a:t>equality based selectors</a:t>
            </a:r>
            <a:r>
              <a:rPr lang="en" sz="3200"/>
              <a:t>.</a:t>
            </a:r>
            <a:endParaRPr sz="3200"/>
          </a:p>
          <a:p>
            <a:pPr indent="-507987">
              <a:spcBef>
                <a:spcPts val="1333"/>
              </a:spcBef>
              <a:buSzPts val="2400"/>
            </a:pPr>
            <a:r>
              <a:rPr lang="en" sz="3200"/>
              <a:t>Uses </a:t>
            </a:r>
            <a:r>
              <a:rPr lang="en" sz="3200" b="1"/>
              <a:t>kube-proxy</a:t>
            </a:r>
            <a:r>
              <a:rPr lang="en" sz="3200"/>
              <a:t> to provide simple load-balancing.</a:t>
            </a:r>
            <a:endParaRPr sz="3200"/>
          </a:p>
          <a:p>
            <a:pPr indent="-507987">
              <a:spcBef>
                <a:spcPts val="1333"/>
              </a:spcBef>
              <a:spcAft>
                <a:spcPts val="1333"/>
              </a:spcAft>
              <a:buSzPts val="2400"/>
            </a:pPr>
            <a:r>
              <a:rPr lang="en" sz="3200" b="1"/>
              <a:t>kube-proxy</a:t>
            </a:r>
            <a:r>
              <a:rPr lang="en" sz="3200"/>
              <a:t> acts as a daemon that creates </a:t>
            </a:r>
            <a:r>
              <a:rPr lang="en" sz="3200" b="1"/>
              <a:t>local entries</a:t>
            </a:r>
            <a:r>
              <a:rPr lang="en" sz="3200"/>
              <a:t> in the host’s iptables for every service. </a:t>
            </a:r>
            <a:endParaRPr sz="3200"/>
          </a:p>
        </p:txBody>
      </p:sp>
    </p:spTree>
    <p:extLst>
      <p:ext uri="{BB962C8B-B14F-4D97-AF65-F5344CB8AC3E}">
        <p14:creationId xmlns:p14="http://schemas.microsoft.com/office/powerpoint/2010/main" val="423845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FB49-C88A-BF47-A0E8-33EDB97567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9B445F-7476-4945-906F-07970672B5F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8455D0C-864C-7448-8B04-C89707BEB7BC}"/>
              </a:ext>
            </a:extLst>
          </p:cNvPr>
          <p:cNvPicPr>
            <a:picLocks noChangeAspect="1"/>
          </p:cNvPicPr>
          <p:nvPr/>
        </p:nvPicPr>
        <p:blipFill>
          <a:blip r:embed="rId2"/>
          <a:stretch>
            <a:fillRect/>
          </a:stretch>
        </p:blipFill>
        <p:spPr>
          <a:xfrm>
            <a:off x="414588" y="365125"/>
            <a:ext cx="11134084" cy="5927723"/>
          </a:xfrm>
          <a:prstGeom prst="rect">
            <a:avLst/>
          </a:prstGeom>
        </p:spPr>
      </p:pic>
    </p:spTree>
    <p:extLst>
      <p:ext uri="{BB962C8B-B14F-4D97-AF65-F5344CB8AC3E}">
        <p14:creationId xmlns:p14="http://schemas.microsoft.com/office/powerpoint/2010/main" val="4172201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Service Types</a:t>
            </a:r>
            <a:endParaRPr/>
          </a:p>
        </p:txBody>
      </p:sp>
      <p:sp>
        <p:nvSpPr>
          <p:cNvPr id="617" name="Google Shape;617;p8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marL="0" indent="0">
              <a:buNone/>
            </a:pPr>
            <a:r>
              <a:rPr lang="en"/>
              <a:t>There are 4 major service types:</a:t>
            </a:r>
            <a:endParaRPr/>
          </a:p>
          <a:p>
            <a:r>
              <a:rPr lang="en" b="1"/>
              <a:t>ClusterIP</a:t>
            </a:r>
            <a:r>
              <a:rPr lang="en"/>
              <a:t> (default)</a:t>
            </a:r>
            <a:endParaRPr/>
          </a:p>
          <a:p>
            <a:pPr>
              <a:spcBef>
                <a:spcPts val="0"/>
              </a:spcBef>
            </a:pPr>
            <a:r>
              <a:rPr lang="en" b="1"/>
              <a:t>NodePort</a:t>
            </a:r>
            <a:endParaRPr b="1"/>
          </a:p>
          <a:p>
            <a:pPr>
              <a:spcBef>
                <a:spcPts val="0"/>
              </a:spcBef>
            </a:pPr>
            <a:r>
              <a:rPr lang="en" b="1"/>
              <a:t>LoadBalancer</a:t>
            </a:r>
            <a:endParaRPr b="1"/>
          </a:p>
          <a:p>
            <a:pPr>
              <a:spcBef>
                <a:spcPts val="0"/>
              </a:spcBef>
            </a:pPr>
            <a:r>
              <a:rPr lang="en" b="1"/>
              <a:t>ExternalName</a:t>
            </a:r>
            <a:endParaRPr b="1"/>
          </a:p>
        </p:txBody>
      </p:sp>
      <p:pic>
        <p:nvPicPr>
          <p:cNvPr id="7" name="Picture 6">
            <a:extLst>
              <a:ext uri="{FF2B5EF4-FFF2-40B4-BE49-F238E27FC236}">
                <a16:creationId xmlns:a16="http://schemas.microsoft.com/office/drawing/2014/main" id="{CC40EF8E-96EA-B840-8E58-9D77C8867093}"/>
              </a:ext>
            </a:extLst>
          </p:cNvPr>
          <p:cNvPicPr>
            <a:picLocks noChangeAspect="1"/>
          </p:cNvPicPr>
          <p:nvPr/>
        </p:nvPicPr>
        <p:blipFill>
          <a:blip r:embed="rId3"/>
          <a:stretch>
            <a:fillRect/>
          </a:stretch>
        </p:blipFill>
        <p:spPr>
          <a:xfrm>
            <a:off x="5732462" y="1990725"/>
            <a:ext cx="5041900" cy="4419600"/>
          </a:xfrm>
          <a:prstGeom prst="rect">
            <a:avLst/>
          </a:prstGeom>
        </p:spPr>
      </p:pic>
    </p:spTree>
    <p:extLst>
      <p:ext uri="{BB962C8B-B14F-4D97-AF65-F5344CB8AC3E}">
        <p14:creationId xmlns:p14="http://schemas.microsoft.com/office/powerpoint/2010/main" val="2817705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ClusterIP Service</a:t>
            </a:r>
            <a:endParaRPr/>
          </a:p>
        </p:txBody>
      </p:sp>
      <p:sp>
        <p:nvSpPr>
          <p:cNvPr id="623" name="Google Shape;623;p90"/>
          <p:cNvSpPr txBox="1">
            <a:spLocks noGrp="1"/>
          </p:cNvSpPr>
          <p:nvPr>
            <p:ph type="body" idx="1"/>
          </p:nvPr>
        </p:nvSpPr>
        <p:spPr>
          <a:xfrm>
            <a:off x="609600" y="1717500"/>
            <a:ext cx="6292000" cy="4850400"/>
          </a:xfrm>
          <a:prstGeom prst="rect">
            <a:avLst/>
          </a:prstGeom>
          <a:ln>
            <a:noFill/>
          </a:ln>
        </p:spPr>
        <p:txBody>
          <a:bodyPr spcFirstLastPara="1" vert="horz" wrap="square" lIns="121900" tIns="121900" rIns="121900" bIns="121900" rtlCol="0" anchor="t" anchorCtr="0">
            <a:noAutofit/>
          </a:bodyPr>
          <a:lstStyle/>
          <a:p>
            <a:pPr marL="0" indent="0">
              <a:buNone/>
            </a:pPr>
            <a:r>
              <a:rPr lang="en" sz="3200" b="1"/>
              <a:t>ClusterIP</a:t>
            </a:r>
            <a:r>
              <a:rPr lang="en" sz="3200"/>
              <a:t> services exposes a service on a strictly cluster internal virtual IP.</a:t>
            </a:r>
            <a:endParaRPr sz="1867">
              <a:solidFill>
                <a:srgbClr val="1155CC"/>
              </a:solidFill>
              <a:latin typeface="Roboto Mono"/>
              <a:ea typeface="Roboto Mono"/>
              <a:cs typeface="Roboto Mono"/>
              <a:sym typeface="Roboto Mono"/>
            </a:endParaRPr>
          </a:p>
        </p:txBody>
      </p:sp>
      <p:sp>
        <p:nvSpPr>
          <p:cNvPr id="624" name="Google Shape;624;p90"/>
          <p:cNvSpPr txBox="1">
            <a:spLocks noGrp="1"/>
          </p:cNvSpPr>
          <p:nvPr>
            <p:ph type="body" idx="1"/>
          </p:nvPr>
        </p:nvSpPr>
        <p:spPr>
          <a:xfrm>
            <a:off x="7240400" y="1717500"/>
            <a:ext cx="4342000" cy="48504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2133">
                <a:solidFill>
                  <a:srgbClr val="1155CC"/>
                </a:solidFill>
                <a:latin typeface="Roboto Mono"/>
                <a:ea typeface="Roboto Mono"/>
                <a:cs typeface="Roboto Mono"/>
                <a:sym typeface="Roboto Mono"/>
              </a:rPr>
              <a:t>apiVersion: </a:t>
            </a:r>
            <a:r>
              <a:rPr lang="en" sz="2133">
                <a:solidFill>
                  <a:srgbClr val="CC0000"/>
                </a:solidFill>
                <a:latin typeface="Roboto Mono"/>
                <a:ea typeface="Roboto Mono"/>
                <a:cs typeface="Roboto Mono"/>
                <a:sym typeface="Roboto Mono"/>
              </a:rPr>
              <a:t>v1</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kind: </a:t>
            </a:r>
            <a:r>
              <a:rPr lang="en" sz="2133">
                <a:solidFill>
                  <a:srgbClr val="CC0000"/>
                </a:solidFill>
                <a:latin typeface="Roboto Mono"/>
                <a:ea typeface="Roboto Mono"/>
                <a:cs typeface="Roboto Mono"/>
                <a:sym typeface="Roboto Mono"/>
              </a:rPr>
              <a:t>Service</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metadata:</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a:t>
            </a:r>
            <a:r>
              <a:rPr lang="en" sz="2133">
                <a:latin typeface="Roboto Mono"/>
                <a:ea typeface="Roboto Mono"/>
                <a:cs typeface="Roboto Mono"/>
                <a:sym typeface="Roboto Mono"/>
              </a:rPr>
              <a:t> </a:t>
            </a:r>
            <a:r>
              <a:rPr lang="en" sz="2133">
                <a:solidFill>
                  <a:srgbClr val="CC0000"/>
                </a:solidFill>
                <a:latin typeface="Roboto Mono"/>
                <a:ea typeface="Roboto Mono"/>
                <a:cs typeface="Roboto Mono"/>
                <a:sym typeface="Roboto Mono"/>
              </a:rPr>
              <a:t>example-prod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spec:</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selector:</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app: </a:t>
            </a:r>
            <a:r>
              <a:rPr lang="en" sz="2133">
                <a:solidFill>
                  <a:srgbClr val="CC0000"/>
                </a:solidFill>
                <a:latin typeface="Roboto Mono"/>
                <a:ea typeface="Roboto Mono"/>
                <a:cs typeface="Roboto Mono"/>
                <a:sym typeface="Roboto Mono"/>
              </a:rPr>
              <a:t>nginx</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env: </a:t>
            </a:r>
            <a:r>
              <a:rPr lang="en" sz="2133">
                <a:solidFill>
                  <a:srgbClr val="CC0000"/>
                </a:solidFill>
                <a:latin typeface="Roboto Mono"/>
                <a:ea typeface="Roboto Mono"/>
                <a:cs typeface="Roboto Mono"/>
                <a:sym typeface="Roboto Mono"/>
              </a:rPr>
              <a:t>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ports:</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protocol: </a:t>
            </a:r>
            <a:r>
              <a:rPr lang="en" sz="2133">
                <a:solidFill>
                  <a:srgbClr val="CC0000"/>
                </a:solidFill>
                <a:latin typeface="Roboto Mono"/>
                <a:ea typeface="Roboto Mono"/>
                <a:cs typeface="Roboto Mono"/>
                <a:sym typeface="Roboto Mono"/>
              </a:rPr>
              <a:t>TCP</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targetPort: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2068362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ClusterIP Service</a:t>
            </a:r>
            <a:endParaRPr/>
          </a:p>
        </p:txBody>
      </p:sp>
      <p:pic>
        <p:nvPicPr>
          <p:cNvPr id="17" name="Google Shape;629;p91">
            <a:extLst>
              <a:ext uri="{FF2B5EF4-FFF2-40B4-BE49-F238E27FC236}">
                <a16:creationId xmlns:a16="http://schemas.microsoft.com/office/drawing/2014/main" id="{3AD6A331-74C4-094E-BBC7-0CAD8C8F86D1}"/>
              </a:ext>
            </a:extLst>
          </p:cNvPr>
          <p:cNvPicPr preferRelativeResize="0"/>
          <p:nvPr/>
        </p:nvPicPr>
        <p:blipFill>
          <a:blip r:embed="rId3">
            <a:alphaModFix/>
          </a:blip>
          <a:stretch>
            <a:fillRect/>
          </a:stretch>
        </p:blipFill>
        <p:spPr>
          <a:xfrm>
            <a:off x="6278867" y="1389152"/>
            <a:ext cx="5303532" cy="4941413"/>
          </a:xfrm>
          <a:prstGeom prst="rect">
            <a:avLst/>
          </a:prstGeom>
          <a:noFill/>
          <a:ln>
            <a:noFill/>
          </a:ln>
        </p:spPr>
      </p:pic>
      <p:sp>
        <p:nvSpPr>
          <p:cNvPr id="18" name="Google Shape;631;p91">
            <a:extLst>
              <a:ext uri="{FF2B5EF4-FFF2-40B4-BE49-F238E27FC236}">
                <a16:creationId xmlns:a16="http://schemas.microsoft.com/office/drawing/2014/main" id="{D4551FC7-FD84-704B-9BDE-6BFC588C02E5}"/>
              </a:ext>
            </a:extLst>
          </p:cNvPr>
          <p:cNvSpPr txBox="1"/>
          <p:nvPr/>
        </p:nvSpPr>
        <p:spPr>
          <a:xfrm>
            <a:off x="964067" y="1728200"/>
            <a:ext cx="4415200" cy="2319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 sz="1600" dirty="0">
                <a:solidFill>
                  <a:srgbClr val="783F04"/>
                </a:solidFill>
                <a:latin typeface="Roboto Mono"/>
                <a:ea typeface="Roboto Mono"/>
                <a:cs typeface="Roboto Mono"/>
                <a:sym typeface="Roboto Mono"/>
              </a:rPr>
              <a:t>Name:         example-prod</a:t>
            </a:r>
            <a:endParaRPr sz="1600" dirty="0">
              <a:solidFill>
                <a:srgbClr val="783F04"/>
              </a:solidFill>
              <a:latin typeface="Roboto Mono"/>
              <a:ea typeface="Roboto Mono"/>
              <a:cs typeface="Roboto Mono"/>
              <a:sym typeface="Roboto Mono"/>
            </a:endParaRPr>
          </a:p>
          <a:p>
            <a:pPr>
              <a:buClr>
                <a:schemeClr val="dk1"/>
              </a:buClr>
              <a:buSzPts val="1100"/>
            </a:pPr>
            <a:r>
              <a:rPr lang="en" sz="1600" dirty="0">
                <a:solidFill>
                  <a:srgbClr val="783F04"/>
                </a:solidFill>
                <a:latin typeface="Roboto Mono"/>
                <a:ea typeface="Roboto Mono"/>
                <a:cs typeface="Roboto Mono"/>
                <a:sym typeface="Roboto Mono"/>
              </a:rPr>
              <a:t>Selector:     app=</a:t>
            </a:r>
            <a:r>
              <a:rPr lang="en" sz="1600" dirty="0" err="1">
                <a:solidFill>
                  <a:srgbClr val="783F04"/>
                </a:solidFill>
                <a:latin typeface="Roboto Mono"/>
                <a:ea typeface="Roboto Mono"/>
                <a:cs typeface="Roboto Mono"/>
                <a:sym typeface="Roboto Mono"/>
              </a:rPr>
              <a:t>nginx,env</a:t>
            </a:r>
            <a:r>
              <a:rPr lang="en" sz="1600" dirty="0">
                <a:solidFill>
                  <a:srgbClr val="783F04"/>
                </a:solidFill>
                <a:latin typeface="Roboto Mono"/>
                <a:ea typeface="Roboto Mono"/>
                <a:cs typeface="Roboto Mono"/>
                <a:sym typeface="Roboto Mono"/>
              </a:rPr>
              <a:t>=prod</a:t>
            </a:r>
            <a:endParaRPr sz="1600" dirty="0">
              <a:solidFill>
                <a:srgbClr val="783F04"/>
              </a:solidFill>
              <a:latin typeface="Roboto Mono"/>
              <a:ea typeface="Roboto Mono"/>
              <a:cs typeface="Roboto Mono"/>
              <a:sym typeface="Roboto Mono"/>
            </a:endParaRPr>
          </a:p>
          <a:p>
            <a:pPr>
              <a:buClr>
                <a:schemeClr val="dk1"/>
              </a:buClr>
              <a:buSzPts val="1100"/>
            </a:pPr>
            <a:r>
              <a:rPr lang="en" sz="1600" dirty="0">
                <a:solidFill>
                  <a:srgbClr val="783F04"/>
                </a:solidFill>
                <a:latin typeface="Roboto Mono"/>
                <a:ea typeface="Roboto Mono"/>
                <a:cs typeface="Roboto Mono"/>
                <a:sym typeface="Roboto Mono"/>
              </a:rPr>
              <a:t>Type:         </a:t>
            </a:r>
            <a:r>
              <a:rPr lang="en" sz="1600" dirty="0" err="1">
                <a:solidFill>
                  <a:srgbClr val="783F04"/>
                </a:solidFill>
                <a:latin typeface="Roboto Mono"/>
                <a:ea typeface="Roboto Mono"/>
                <a:cs typeface="Roboto Mono"/>
                <a:sym typeface="Roboto Mono"/>
              </a:rPr>
              <a:t>ClusterIP</a:t>
            </a:r>
            <a:endParaRPr sz="1600" dirty="0">
              <a:solidFill>
                <a:srgbClr val="783F04"/>
              </a:solidFill>
              <a:latin typeface="Roboto Mono"/>
              <a:ea typeface="Roboto Mono"/>
              <a:cs typeface="Roboto Mono"/>
              <a:sym typeface="Roboto Mono"/>
            </a:endParaRPr>
          </a:p>
          <a:p>
            <a:pPr>
              <a:buClr>
                <a:schemeClr val="dk1"/>
              </a:buClr>
              <a:buSzPts val="1100"/>
            </a:pPr>
            <a:r>
              <a:rPr lang="en" sz="1600" dirty="0">
                <a:solidFill>
                  <a:srgbClr val="783F04"/>
                </a:solidFill>
                <a:latin typeface="Roboto Mono"/>
                <a:ea typeface="Roboto Mono"/>
                <a:cs typeface="Roboto Mono"/>
                <a:sym typeface="Roboto Mono"/>
              </a:rPr>
              <a:t>IP:           10.96.28.176</a:t>
            </a:r>
            <a:endParaRPr sz="1600" dirty="0">
              <a:solidFill>
                <a:srgbClr val="783F04"/>
              </a:solidFill>
              <a:latin typeface="Roboto Mono"/>
              <a:ea typeface="Roboto Mono"/>
              <a:cs typeface="Roboto Mono"/>
              <a:sym typeface="Roboto Mono"/>
            </a:endParaRPr>
          </a:p>
          <a:p>
            <a:pPr>
              <a:buClr>
                <a:schemeClr val="dk1"/>
              </a:buClr>
              <a:buSzPts val="1100"/>
            </a:pPr>
            <a:r>
              <a:rPr lang="en" sz="1600" dirty="0">
                <a:solidFill>
                  <a:srgbClr val="783F04"/>
                </a:solidFill>
                <a:latin typeface="Roboto Mono"/>
                <a:ea typeface="Roboto Mono"/>
                <a:cs typeface="Roboto Mono"/>
                <a:sym typeface="Roboto Mono"/>
              </a:rPr>
              <a:t>Port:         &lt;unset&gt;  80/TCP</a:t>
            </a:r>
            <a:endParaRPr sz="1600" dirty="0">
              <a:solidFill>
                <a:srgbClr val="783F04"/>
              </a:solidFill>
              <a:latin typeface="Roboto Mono"/>
              <a:ea typeface="Roboto Mono"/>
              <a:cs typeface="Roboto Mono"/>
              <a:sym typeface="Roboto Mono"/>
            </a:endParaRPr>
          </a:p>
          <a:p>
            <a:pPr>
              <a:buClr>
                <a:schemeClr val="dk1"/>
              </a:buClr>
              <a:buSzPts val="1100"/>
            </a:pPr>
            <a:r>
              <a:rPr lang="en" sz="1600" dirty="0" err="1">
                <a:solidFill>
                  <a:srgbClr val="783F04"/>
                </a:solidFill>
                <a:latin typeface="Roboto Mono"/>
                <a:ea typeface="Roboto Mono"/>
                <a:cs typeface="Roboto Mono"/>
                <a:sym typeface="Roboto Mono"/>
              </a:rPr>
              <a:t>TargetPort</a:t>
            </a:r>
            <a:r>
              <a:rPr lang="en" sz="1600" dirty="0">
                <a:solidFill>
                  <a:srgbClr val="783F04"/>
                </a:solidFill>
                <a:latin typeface="Roboto Mono"/>
                <a:ea typeface="Roboto Mono"/>
                <a:cs typeface="Roboto Mono"/>
                <a:sym typeface="Roboto Mono"/>
              </a:rPr>
              <a:t>:   80/TCP</a:t>
            </a:r>
            <a:endParaRPr sz="1600" dirty="0">
              <a:solidFill>
                <a:srgbClr val="783F04"/>
              </a:solidFill>
              <a:latin typeface="Roboto Mono"/>
              <a:ea typeface="Roboto Mono"/>
              <a:cs typeface="Roboto Mono"/>
              <a:sym typeface="Roboto Mono"/>
            </a:endParaRPr>
          </a:p>
          <a:p>
            <a:pPr>
              <a:buClr>
                <a:schemeClr val="dk1"/>
              </a:buClr>
              <a:buSzPts val="1100"/>
            </a:pPr>
            <a:r>
              <a:rPr lang="en" sz="1600" dirty="0">
                <a:solidFill>
                  <a:srgbClr val="783F04"/>
                </a:solidFill>
                <a:latin typeface="Roboto Mono"/>
                <a:ea typeface="Roboto Mono"/>
                <a:cs typeface="Roboto Mono"/>
                <a:sym typeface="Roboto Mono"/>
              </a:rPr>
              <a:t>Endpoints:    10.255.16.3:80,</a:t>
            </a:r>
            <a:br>
              <a:rPr lang="en" sz="1600" dirty="0">
                <a:solidFill>
                  <a:srgbClr val="783F04"/>
                </a:solidFill>
                <a:latin typeface="Roboto Mono"/>
                <a:ea typeface="Roboto Mono"/>
                <a:cs typeface="Roboto Mono"/>
                <a:sym typeface="Roboto Mono"/>
              </a:rPr>
            </a:br>
            <a:r>
              <a:rPr lang="en" sz="1600" dirty="0">
                <a:solidFill>
                  <a:srgbClr val="783F04"/>
                </a:solidFill>
                <a:latin typeface="Roboto Mono"/>
                <a:ea typeface="Roboto Mono"/>
                <a:cs typeface="Roboto Mono"/>
                <a:sym typeface="Roboto Mono"/>
              </a:rPr>
              <a:t>              10.255.16.4:80</a:t>
            </a:r>
            <a:endParaRPr sz="1600" dirty="0">
              <a:solidFill>
                <a:srgbClr val="783F04"/>
              </a:solidFill>
              <a:latin typeface="Roboto Mono"/>
              <a:ea typeface="Roboto Mono"/>
              <a:cs typeface="Roboto Mono"/>
              <a:sym typeface="Roboto Mono"/>
            </a:endParaRPr>
          </a:p>
          <a:p>
            <a:pPr>
              <a:buClr>
                <a:schemeClr val="dk1"/>
              </a:buClr>
              <a:buSzPts val="1100"/>
            </a:pPr>
            <a:endParaRPr sz="1600" dirty="0">
              <a:solidFill>
                <a:srgbClr val="783F04"/>
              </a:solidFill>
              <a:latin typeface="Roboto Mono"/>
              <a:ea typeface="Roboto Mono"/>
              <a:cs typeface="Roboto Mono"/>
              <a:sym typeface="Roboto Mono"/>
            </a:endParaRPr>
          </a:p>
          <a:p>
            <a:endParaRPr sz="1600" dirty="0">
              <a:solidFill>
                <a:srgbClr val="783F04"/>
              </a:solidFill>
              <a:latin typeface="Roboto Mono"/>
              <a:ea typeface="Roboto Mono"/>
              <a:cs typeface="Roboto Mono"/>
              <a:sym typeface="Roboto Mono"/>
            </a:endParaRPr>
          </a:p>
        </p:txBody>
      </p:sp>
      <p:sp>
        <p:nvSpPr>
          <p:cNvPr id="19" name="Google Shape;632;p91">
            <a:extLst>
              <a:ext uri="{FF2B5EF4-FFF2-40B4-BE49-F238E27FC236}">
                <a16:creationId xmlns:a16="http://schemas.microsoft.com/office/drawing/2014/main" id="{E66E37DF-7CAB-9547-82DE-E2474F316225}"/>
              </a:ext>
            </a:extLst>
          </p:cNvPr>
          <p:cNvSpPr txBox="1">
            <a:spLocks/>
          </p:cNvSpPr>
          <p:nvPr/>
        </p:nvSpPr>
        <p:spPr>
          <a:xfrm>
            <a:off x="964067" y="5055800"/>
            <a:ext cx="5314800" cy="908400"/>
          </a:xfrm>
          <a:prstGeom prst="rect">
            <a:avLst/>
          </a:prstGeom>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067">
                <a:solidFill>
                  <a:srgbClr val="783F04"/>
                </a:solidFill>
                <a:latin typeface="Roboto Mono"/>
                <a:ea typeface="Roboto Mono"/>
                <a:cs typeface="Roboto Mono"/>
                <a:sym typeface="Roboto Mono"/>
              </a:rPr>
              <a:t>/ # nslookup example-prod.default.svc.cluster.local</a:t>
            </a:r>
          </a:p>
          <a:p>
            <a:pPr marL="0" indent="0">
              <a:spcBef>
                <a:spcPts val="0"/>
              </a:spcBef>
              <a:buFont typeface="Arial" panose="020B0604020202020204" pitchFamily="34" charset="0"/>
              <a:buNone/>
            </a:pPr>
            <a:endParaRPr lang="en-US" sz="1067">
              <a:solidFill>
                <a:srgbClr val="783F04"/>
              </a:solidFill>
              <a:latin typeface="Roboto Mono"/>
              <a:ea typeface="Roboto Mono"/>
              <a:cs typeface="Roboto Mono"/>
              <a:sym typeface="Roboto Mono"/>
            </a:endParaRPr>
          </a:p>
          <a:p>
            <a:pPr marL="0" indent="0">
              <a:spcBef>
                <a:spcPts val="0"/>
              </a:spcBef>
              <a:buFont typeface="Arial" panose="020B0604020202020204" pitchFamily="34" charset="0"/>
              <a:buNone/>
            </a:pPr>
            <a:r>
              <a:rPr lang="en-US" sz="1067">
                <a:solidFill>
                  <a:srgbClr val="783F04"/>
                </a:solidFill>
                <a:latin typeface="Roboto Mono"/>
                <a:ea typeface="Roboto Mono"/>
                <a:cs typeface="Roboto Mono"/>
                <a:sym typeface="Roboto Mono"/>
              </a:rPr>
              <a:t>Name:      example-prod.default.svc.cluster.local</a:t>
            </a:r>
          </a:p>
          <a:p>
            <a:pPr marL="0" indent="0">
              <a:spcBef>
                <a:spcPts val="0"/>
              </a:spcBef>
              <a:buFont typeface="Arial" panose="020B0604020202020204" pitchFamily="34" charset="0"/>
              <a:buNone/>
            </a:pPr>
            <a:r>
              <a:rPr lang="en-US" sz="1067" b="1">
                <a:solidFill>
                  <a:srgbClr val="783F04"/>
                </a:solidFill>
                <a:latin typeface="Roboto Mono"/>
                <a:ea typeface="Roboto Mono"/>
                <a:cs typeface="Roboto Mono"/>
                <a:sym typeface="Roboto Mono"/>
              </a:rPr>
              <a:t>Address 1: 10.96.28.176 example-prod.default.svc.cluster.local</a:t>
            </a:r>
          </a:p>
        </p:txBody>
      </p:sp>
      <p:cxnSp>
        <p:nvCxnSpPr>
          <p:cNvPr id="20" name="Google Shape;633;p91">
            <a:extLst>
              <a:ext uri="{FF2B5EF4-FFF2-40B4-BE49-F238E27FC236}">
                <a16:creationId xmlns:a16="http://schemas.microsoft.com/office/drawing/2014/main" id="{43171725-448D-2F4E-9908-8662FFB960A3}"/>
              </a:ext>
            </a:extLst>
          </p:cNvPr>
          <p:cNvCxnSpPr>
            <a:stCxn id="19" idx="3"/>
          </p:cNvCxnSpPr>
          <p:nvPr/>
        </p:nvCxnSpPr>
        <p:spPr>
          <a:xfrm rot="10800000" flipH="1">
            <a:off x="6278867" y="5428400"/>
            <a:ext cx="557200" cy="81600"/>
          </a:xfrm>
          <a:prstGeom prst="straightConnector1">
            <a:avLst/>
          </a:prstGeom>
          <a:noFill/>
          <a:ln w="19050" cap="flat" cmpd="sng">
            <a:solidFill>
              <a:srgbClr val="000000"/>
            </a:solidFill>
            <a:prstDash val="solid"/>
            <a:round/>
            <a:headEnd type="none" w="med" len="med"/>
            <a:tailEnd type="stealth" w="med" len="med"/>
          </a:ln>
        </p:spPr>
      </p:cxnSp>
    </p:spTree>
    <p:extLst>
      <p:ext uri="{BB962C8B-B14F-4D97-AF65-F5344CB8AC3E}">
        <p14:creationId xmlns:p14="http://schemas.microsoft.com/office/powerpoint/2010/main" val="1042905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NodePort Service</a:t>
            </a:r>
            <a:endParaRPr/>
          </a:p>
        </p:txBody>
      </p:sp>
      <p:sp>
        <p:nvSpPr>
          <p:cNvPr id="639" name="Google Shape;639;p92"/>
          <p:cNvSpPr txBox="1">
            <a:spLocks noGrp="1"/>
          </p:cNvSpPr>
          <p:nvPr>
            <p:ph type="body" idx="1"/>
          </p:nvPr>
        </p:nvSpPr>
        <p:spPr>
          <a:xfrm>
            <a:off x="609600" y="1717500"/>
            <a:ext cx="6283200" cy="4850400"/>
          </a:xfrm>
          <a:prstGeom prst="rect">
            <a:avLst/>
          </a:prstGeom>
          <a:ln>
            <a:noFill/>
          </a:ln>
        </p:spPr>
        <p:txBody>
          <a:bodyPr spcFirstLastPara="1" vert="horz" wrap="square" lIns="121900" tIns="121900" rIns="121900" bIns="121900" rtlCol="0" anchor="t" anchorCtr="0">
            <a:noAutofit/>
          </a:bodyPr>
          <a:lstStyle/>
          <a:p>
            <a:pPr indent="-507987">
              <a:buSzPts val="2400"/>
            </a:pPr>
            <a:r>
              <a:rPr lang="en" sz="3200" b="1" err="1"/>
              <a:t>NodePort</a:t>
            </a:r>
            <a:r>
              <a:rPr lang="en" sz="3200" b="1"/>
              <a:t> </a:t>
            </a:r>
            <a:r>
              <a:rPr lang="en" sz="3200"/>
              <a:t>services extend the </a:t>
            </a:r>
            <a:r>
              <a:rPr lang="en" sz="3200" b="1" err="1"/>
              <a:t>ClusterIP</a:t>
            </a:r>
            <a:r>
              <a:rPr lang="en" sz="3200" b="1"/>
              <a:t> </a:t>
            </a:r>
            <a:r>
              <a:rPr lang="en" sz="3200"/>
              <a:t>service.</a:t>
            </a:r>
            <a:endParaRPr sz="3200"/>
          </a:p>
          <a:p>
            <a:pPr indent="-507987">
              <a:spcBef>
                <a:spcPts val="1333"/>
              </a:spcBef>
              <a:buSzPts val="2400"/>
            </a:pPr>
            <a:r>
              <a:rPr lang="en" sz="3200"/>
              <a:t>Exposes a port on every node’s IP.</a:t>
            </a:r>
            <a:endParaRPr sz="3200"/>
          </a:p>
          <a:p>
            <a:pPr indent="-507987">
              <a:spcBef>
                <a:spcPts val="1333"/>
              </a:spcBef>
              <a:spcAft>
                <a:spcPts val="1333"/>
              </a:spcAft>
              <a:buSzPts val="2400"/>
            </a:pPr>
            <a:r>
              <a:rPr lang="en" sz="3200"/>
              <a:t>Port can either be statically defined, or dynamically taken from a range between 30000-32767.</a:t>
            </a:r>
            <a:endParaRPr sz="1867">
              <a:solidFill>
                <a:srgbClr val="1155CC"/>
              </a:solidFill>
              <a:latin typeface="Roboto Mono"/>
              <a:ea typeface="Roboto Mono"/>
              <a:cs typeface="Roboto Mono"/>
              <a:sym typeface="Roboto Mono"/>
            </a:endParaRPr>
          </a:p>
        </p:txBody>
      </p:sp>
      <p:sp>
        <p:nvSpPr>
          <p:cNvPr id="640" name="Google Shape;640;p92"/>
          <p:cNvSpPr txBox="1">
            <a:spLocks noGrp="1"/>
          </p:cNvSpPr>
          <p:nvPr>
            <p:ph type="body" idx="1"/>
          </p:nvPr>
        </p:nvSpPr>
        <p:spPr>
          <a:xfrm>
            <a:off x="7240400" y="1717500"/>
            <a:ext cx="4342000" cy="48504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2133">
                <a:solidFill>
                  <a:srgbClr val="1155CC"/>
                </a:solidFill>
                <a:latin typeface="Roboto Mono"/>
                <a:ea typeface="Roboto Mono"/>
                <a:cs typeface="Roboto Mono"/>
                <a:sym typeface="Roboto Mono"/>
              </a:rPr>
              <a:t>apiVersion: </a:t>
            </a:r>
            <a:r>
              <a:rPr lang="en" sz="2133">
                <a:solidFill>
                  <a:srgbClr val="CC0000"/>
                </a:solidFill>
                <a:latin typeface="Roboto Mono"/>
                <a:ea typeface="Roboto Mono"/>
                <a:cs typeface="Roboto Mono"/>
                <a:sym typeface="Roboto Mono"/>
              </a:rPr>
              <a:t>v1</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kind: </a:t>
            </a:r>
            <a:r>
              <a:rPr lang="en" sz="2133">
                <a:solidFill>
                  <a:srgbClr val="CC0000"/>
                </a:solidFill>
                <a:latin typeface="Roboto Mono"/>
                <a:ea typeface="Roboto Mono"/>
                <a:cs typeface="Roboto Mono"/>
                <a:sym typeface="Roboto Mono"/>
              </a:rPr>
              <a:t>Service</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metadata:</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a:t>
            </a:r>
            <a:r>
              <a:rPr lang="en" sz="2133">
                <a:latin typeface="Roboto Mono"/>
                <a:ea typeface="Roboto Mono"/>
                <a:cs typeface="Roboto Mono"/>
                <a:sym typeface="Roboto Mono"/>
              </a:rPr>
              <a:t> </a:t>
            </a:r>
            <a:r>
              <a:rPr lang="en" sz="2133">
                <a:solidFill>
                  <a:srgbClr val="CC0000"/>
                </a:solidFill>
                <a:latin typeface="Roboto Mono"/>
                <a:ea typeface="Roboto Mono"/>
                <a:cs typeface="Roboto Mono"/>
                <a:sym typeface="Roboto Mono"/>
              </a:rPr>
              <a:t>example-prod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spec:</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type: </a:t>
            </a:r>
            <a:r>
              <a:rPr lang="en" sz="2133">
                <a:solidFill>
                  <a:srgbClr val="CC0000"/>
                </a:solidFill>
                <a:latin typeface="Roboto Mono"/>
                <a:ea typeface="Roboto Mono"/>
                <a:cs typeface="Roboto Mono"/>
                <a:sym typeface="Roboto Mono"/>
              </a:rPr>
              <a:t>NodePort</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selector:</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app: </a:t>
            </a:r>
            <a:r>
              <a:rPr lang="en" sz="2133">
                <a:solidFill>
                  <a:srgbClr val="CC0000"/>
                </a:solidFill>
                <a:latin typeface="Roboto Mono"/>
                <a:ea typeface="Roboto Mono"/>
                <a:cs typeface="Roboto Mono"/>
                <a:sym typeface="Roboto Mono"/>
              </a:rPr>
              <a:t>nginx</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env: </a:t>
            </a:r>
            <a:r>
              <a:rPr lang="en" sz="2133">
                <a:solidFill>
                  <a:srgbClr val="CC0000"/>
                </a:solidFill>
                <a:latin typeface="Roboto Mono"/>
                <a:ea typeface="Roboto Mono"/>
                <a:cs typeface="Roboto Mono"/>
                <a:sym typeface="Roboto Mono"/>
              </a:rPr>
              <a:t>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ports:</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 nodePort: </a:t>
            </a:r>
            <a:r>
              <a:rPr lang="en" sz="2133">
                <a:solidFill>
                  <a:srgbClr val="CC0000"/>
                </a:solidFill>
                <a:latin typeface="Roboto Mono"/>
                <a:ea typeface="Roboto Mono"/>
                <a:cs typeface="Roboto Mono"/>
                <a:sym typeface="Roboto Mono"/>
              </a:rPr>
              <a:t>32410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protocol: </a:t>
            </a:r>
            <a:r>
              <a:rPr lang="en" sz="2133">
                <a:solidFill>
                  <a:srgbClr val="CC0000"/>
                </a:solidFill>
                <a:latin typeface="Roboto Mono"/>
                <a:ea typeface="Roboto Mono"/>
                <a:cs typeface="Roboto Mono"/>
                <a:sym typeface="Roboto Mono"/>
              </a:rPr>
              <a:t>TCP</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targetPort: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3762263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NodePort Service</a:t>
            </a:r>
            <a:endParaRPr/>
          </a:p>
        </p:txBody>
      </p:sp>
      <p:pic>
        <p:nvPicPr>
          <p:cNvPr id="10" name="Google Shape;645;p93">
            <a:extLst>
              <a:ext uri="{FF2B5EF4-FFF2-40B4-BE49-F238E27FC236}">
                <a16:creationId xmlns:a16="http://schemas.microsoft.com/office/drawing/2014/main" id="{8F09B1BE-A5BB-D449-BF7F-CFF4B1797A2E}"/>
              </a:ext>
            </a:extLst>
          </p:cNvPr>
          <p:cNvPicPr preferRelativeResize="0"/>
          <p:nvPr/>
        </p:nvPicPr>
        <p:blipFill>
          <a:blip r:embed="rId3">
            <a:alphaModFix/>
          </a:blip>
          <a:stretch>
            <a:fillRect/>
          </a:stretch>
        </p:blipFill>
        <p:spPr>
          <a:xfrm>
            <a:off x="609601" y="1417837"/>
            <a:ext cx="6675619" cy="5493280"/>
          </a:xfrm>
          <a:prstGeom prst="rect">
            <a:avLst/>
          </a:prstGeom>
          <a:noFill/>
          <a:ln>
            <a:noFill/>
          </a:ln>
        </p:spPr>
      </p:pic>
      <p:sp>
        <p:nvSpPr>
          <p:cNvPr id="11" name="Google Shape;647;p93">
            <a:extLst>
              <a:ext uri="{FF2B5EF4-FFF2-40B4-BE49-F238E27FC236}">
                <a16:creationId xmlns:a16="http://schemas.microsoft.com/office/drawing/2014/main" id="{7901B473-5996-A141-A026-41EA1868B557}"/>
              </a:ext>
            </a:extLst>
          </p:cNvPr>
          <p:cNvSpPr txBox="1">
            <a:spLocks/>
          </p:cNvSpPr>
          <p:nvPr/>
        </p:nvSpPr>
        <p:spPr>
          <a:xfrm>
            <a:off x="7425533" y="2140733"/>
            <a:ext cx="4245600" cy="2454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Name:         example-prod</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Selector:     app=nginx,env=prod</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Type:         NodePort</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IP:           10.96.28.176</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Port:         &lt;unset&gt;  80/TCP</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TargetPort:   80/TCP</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NodePort:     &lt;unset&gt;  32410/TCP</a:t>
            </a:r>
          </a:p>
          <a:p>
            <a:pPr marL="0" indent="0">
              <a:spcBef>
                <a:spcPts val="0"/>
              </a:spcBef>
              <a:buFont typeface="Arial" panose="020B0604020202020204" pitchFamily="34" charset="0"/>
              <a:buNone/>
            </a:pPr>
            <a:r>
              <a:rPr lang="en-US" sz="1600">
                <a:solidFill>
                  <a:srgbClr val="783F04"/>
                </a:solidFill>
                <a:latin typeface="Roboto Mono"/>
                <a:ea typeface="Roboto Mono"/>
                <a:cs typeface="Roboto Mono"/>
                <a:sym typeface="Roboto Mono"/>
              </a:rPr>
              <a:t>Endpoints:    10.255.16.3:80,</a:t>
            </a:r>
            <a:br>
              <a:rPr lang="en-US" sz="1600">
                <a:solidFill>
                  <a:srgbClr val="783F04"/>
                </a:solidFill>
                <a:latin typeface="Roboto Mono"/>
                <a:ea typeface="Roboto Mono"/>
                <a:cs typeface="Roboto Mono"/>
                <a:sym typeface="Roboto Mono"/>
              </a:rPr>
            </a:br>
            <a:r>
              <a:rPr lang="en-US" sz="1600">
                <a:solidFill>
                  <a:srgbClr val="783F04"/>
                </a:solidFill>
                <a:latin typeface="Roboto Mono"/>
                <a:ea typeface="Roboto Mono"/>
                <a:cs typeface="Roboto Mono"/>
                <a:sym typeface="Roboto Mono"/>
              </a:rPr>
              <a:t>              10.255.16.4:80</a:t>
            </a:r>
          </a:p>
          <a:p>
            <a:pPr marL="0" indent="0">
              <a:spcBef>
                <a:spcPts val="0"/>
              </a:spcBef>
              <a:buFont typeface="Arial" panose="020B0604020202020204" pitchFamily="34" charset="0"/>
              <a:buNone/>
            </a:pPr>
            <a:endParaRPr lang="en-US" sz="933">
              <a:solidFill>
                <a:srgbClr val="783F04"/>
              </a:solidFill>
              <a:latin typeface="Roboto Mono"/>
              <a:ea typeface="Roboto Mono"/>
              <a:cs typeface="Roboto Mono"/>
              <a:sym typeface="Roboto Mono"/>
            </a:endParaRPr>
          </a:p>
          <a:p>
            <a:pPr marL="0" indent="0">
              <a:spcBef>
                <a:spcPts val="0"/>
              </a:spcBef>
              <a:buFont typeface="Arial" panose="020B0604020202020204" pitchFamily="34" charset="0"/>
              <a:buNone/>
            </a:pPr>
            <a:endParaRPr lang="en-US" sz="933">
              <a:solidFill>
                <a:srgbClr val="783F04"/>
              </a:solidFill>
              <a:latin typeface="Roboto Mono"/>
              <a:ea typeface="Roboto Mono"/>
              <a:cs typeface="Roboto Mono"/>
              <a:sym typeface="Roboto Mono"/>
            </a:endParaRPr>
          </a:p>
          <a:p>
            <a:pPr marL="0" indent="0">
              <a:spcBef>
                <a:spcPts val="0"/>
              </a:spcBef>
              <a:buFont typeface="Arial" panose="020B0604020202020204" pitchFamily="34" charset="0"/>
              <a:buNone/>
            </a:pPr>
            <a:endParaRPr lang="en-US" sz="933">
              <a:solidFill>
                <a:srgbClr val="783F04"/>
              </a:solidFill>
              <a:latin typeface="Roboto Mono"/>
              <a:ea typeface="Roboto Mono"/>
              <a:cs typeface="Roboto Mono"/>
              <a:sym typeface="Roboto Mono"/>
            </a:endParaRPr>
          </a:p>
        </p:txBody>
      </p:sp>
    </p:spTree>
    <p:extLst>
      <p:ext uri="{BB962C8B-B14F-4D97-AF65-F5344CB8AC3E}">
        <p14:creationId xmlns:p14="http://schemas.microsoft.com/office/powerpoint/2010/main" val="1655159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LoadBalancer Service</a:t>
            </a:r>
            <a:endParaRPr/>
          </a:p>
        </p:txBody>
      </p:sp>
      <p:sp>
        <p:nvSpPr>
          <p:cNvPr id="653" name="Google Shape;653;p94"/>
          <p:cNvSpPr txBox="1">
            <a:spLocks noGrp="1"/>
          </p:cNvSpPr>
          <p:nvPr>
            <p:ph type="body" idx="1"/>
          </p:nvPr>
        </p:nvSpPr>
        <p:spPr>
          <a:xfrm>
            <a:off x="7240067" y="1717500"/>
            <a:ext cx="4342000" cy="48504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2133">
                <a:solidFill>
                  <a:srgbClr val="1155CC"/>
                </a:solidFill>
                <a:latin typeface="Roboto Mono"/>
                <a:ea typeface="Roboto Mono"/>
                <a:cs typeface="Roboto Mono"/>
                <a:sym typeface="Roboto Mono"/>
              </a:rPr>
              <a:t>apiVersion: </a:t>
            </a:r>
            <a:r>
              <a:rPr lang="en" sz="2133">
                <a:solidFill>
                  <a:srgbClr val="CC0000"/>
                </a:solidFill>
                <a:latin typeface="Roboto Mono"/>
                <a:ea typeface="Roboto Mono"/>
                <a:cs typeface="Roboto Mono"/>
                <a:sym typeface="Roboto Mono"/>
              </a:rPr>
              <a:t>v1</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kind: </a:t>
            </a:r>
            <a:r>
              <a:rPr lang="en" sz="2133">
                <a:solidFill>
                  <a:srgbClr val="CC0000"/>
                </a:solidFill>
                <a:latin typeface="Roboto Mono"/>
                <a:ea typeface="Roboto Mono"/>
                <a:cs typeface="Roboto Mono"/>
                <a:sym typeface="Roboto Mono"/>
              </a:rPr>
              <a:t>Service</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metadata:</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name:</a:t>
            </a:r>
            <a:r>
              <a:rPr lang="en" sz="2133">
                <a:latin typeface="Roboto Mono"/>
                <a:ea typeface="Roboto Mono"/>
                <a:cs typeface="Roboto Mono"/>
                <a:sym typeface="Roboto Mono"/>
              </a:rPr>
              <a:t> </a:t>
            </a:r>
            <a:r>
              <a:rPr lang="en" sz="2133">
                <a:solidFill>
                  <a:srgbClr val="CC0000"/>
                </a:solidFill>
                <a:latin typeface="Roboto Mono"/>
                <a:ea typeface="Roboto Mono"/>
                <a:cs typeface="Roboto Mono"/>
                <a:sym typeface="Roboto Mono"/>
              </a:rPr>
              <a:t>example-prod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spec:</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type: </a:t>
            </a:r>
            <a:r>
              <a:rPr lang="en" sz="2133">
                <a:solidFill>
                  <a:srgbClr val="CC0000"/>
                </a:solidFill>
                <a:latin typeface="Roboto Mono"/>
                <a:ea typeface="Roboto Mono"/>
                <a:cs typeface="Roboto Mono"/>
                <a:sym typeface="Roboto Mono"/>
              </a:rPr>
              <a:t>LoadBalancer</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selector:</a:t>
            </a:r>
            <a:endParaRPr sz="2133">
              <a:solidFill>
                <a:srgbClr val="1155CC"/>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app: </a:t>
            </a:r>
            <a:r>
              <a:rPr lang="en" sz="2133">
                <a:solidFill>
                  <a:srgbClr val="CC0000"/>
                </a:solidFill>
                <a:latin typeface="Roboto Mono"/>
                <a:ea typeface="Roboto Mono"/>
                <a:cs typeface="Roboto Mono"/>
                <a:sym typeface="Roboto Mono"/>
              </a:rPr>
              <a:t>nginx</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env: </a:t>
            </a:r>
            <a:r>
              <a:rPr lang="en" sz="2133">
                <a:solidFill>
                  <a:srgbClr val="CC0000"/>
                </a:solidFill>
                <a:latin typeface="Roboto Mono"/>
                <a:ea typeface="Roboto Mono"/>
                <a:cs typeface="Roboto Mono"/>
                <a:sym typeface="Roboto Mono"/>
              </a:rPr>
              <a:t>prod</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ports:</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protocol: </a:t>
            </a:r>
            <a:r>
              <a:rPr lang="en" sz="2133">
                <a:solidFill>
                  <a:srgbClr val="CC0000"/>
                </a:solidFill>
                <a:latin typeface="Roboto Mono"/>
                <a:ea typeface="Roboto Mono"/>
                <a:cs typeface="Roboto Mono"/>
                <a:sym typeface="Roboto Mono"/>
              </a:rPr>
              <a:t>TCP</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targetPort: </a:t>
            </a:r>
            <a:r>
              <a:rPr lang="en" sz="2133">
                <a:solidFill>
                  <a:srgbClr val="CC0000"/>
                </a:solidFill>
                <a:latin typeface="Roboto Mono"/>
                <a:ea typeface="Roboto Mono"/>
                <a:cs typeface="Roboto Mono"/>
                <a:sym typeface="Roboto Mono"/>
              </a:rPr>
              <a:t>80</a:t>
            </a:r>
            <a:endParaRPr sz="2133">
              <a:solidFill>
                <a:srgbClr val="CC0000"/>
              </a:solidFill>
              <a:latin typeface="Roboto Mono"/>
              <a:ea typeface="Roboto Mono"/>
              <a:cs typeface="Roboto Mono"/>
              <a:sym typeface="Roboto Mono"/>
            </a:endParaRPr>
          </a:p>
          <a:p>
            <a:pPr marL="0" indent="0">
              <a:spcBef>
                <a:spcPts val="0"/>
              </a:spcBef>
              <a:buNone/>
            </a:pPr>
            <a:r>
              <a:rPr lang="en" sz="2133">
                <a:solidFill>
                  <a:srgbClr val="1155CC"/>
                </a:solidFill>
                <a:latin typeface="Roboto Mono"/>
                <a:ea typeface="Roboto Mono"/>
                <a:cs typeface="Roboto Mono"/>
                <a:sym typeface="Roboto Mono"/>
              </a:rPr>
              <a:t>    </a:t>
            </a:r>
            <a:endParaRPr sz="2133">
              <a:solidFill>
                <a:srgbClr val="1155CC"/>
              </a:solidFill>
              <a:latin typeface="Roboto Mono"/>
              <a:ea typeface="Roboto Mono"/>
              <a:cs typeface="Roboto Mono"/>
              <a:sym typeface="Roboto Mono"/>
            </a:endParaRPr>
          </a:p>
        </p:txBody>
      </p:sp>
      <p:sp>
        <p:nvSpPr>
          <p:cNvPr id="654" name="Google Shape;654;p94"/>
          <p:cNvSpPr txBox="1">
            <a:spLocks noGrp="1"/>
          </p:cNvSpPr>
          <p:nvPr>
            <p:ph type="body" idx="1"/>
          </p:nvPr>
        </p:nvSpPr>
        <p:spPr>
          <a:xfrm>
            <a:off x="609600" y="1717500"/>
            <a:ext cx="6170400" cy="4850400"/>
          </a:xfrm>
          <a:prstGeom prst="rect">
            <a:avLst/>
          </a:prstGeom>
          <a:ln>
            <a:noFill/>
          </a:ln>
        </p:spPr>
        <p:txBody>
          <a:bodyPr spcFirstLastPara="1" vert="horz" wrap="square" lIns="121900" tIns="121900" rIns="121900" bIns="121900" rtlCol="0" anchor="t" anchorCtr="0">
            <a:noAutofit/>
          </a:bodyPr>
          <a:lstStyle/>
          <a:p>
            <a:pPr indent="-507987">
              <a:buSzPts val="2400"/>
            </a:pPr>
            <a:r>
              <a:rPr lang="en" sz="3200" b="1"/>
              <a:t>LoadBalancer </a:t>
            </a:r>
            <a:r>
              <a:rPr lang="en" sz="3200"/>
              <a:t>services extend </a:t>
            </a:r>
            <a:r>
              <a:rPr lang="en" sz="3200" b="1"/>
              <a:t>NodePort.</a:t>
            </a:r>
            <a:r>
              <a:rPr lang="en" sz="3200"/>
              <a:t> </a:t>
            </a:r>
            <a:endParaRPr sz="3200"/>
          </a:p>
          <a:p>
            <a:pPr indent="-507987">
              <a:spcBef>
                <a:spcPts val="1333"/>
              </a:spcBef>
              <a:spcAft>
                <a:spcPts val="1333"/>
              </a:spcAft>
              <a:buSzPts val="2400"/>
            </a:pPr>
            <a:r>
              <a:rPr lang="en" sz="3200"/>
              <a:t>Works in conjunction with an external system to map a cluster external IP to the exposed service.</a:t>
            </a:r>
            <a:endParaRPr sz="1867">
              <a:solidFill>
                <a:srgbClr val="1155CC"/>
              </a:solidFill>
            </a:endParaRPr>
          </a:p>
        </p:txBody>
      </p:sp>
    </p:spTree>
    <p:extLst>
      <p:ext uri="{BB962C8B-B14F-4D97-AF65-F5344CB8AC3E}">
        <p14:creationId xmlns:p14="http://schemas.microsoft.com/office/powerpoint/2010/main" val="429832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LoadBalancer Service</a:t>
            </a:r>
            <a:endParaRPr/>
          </a:p>
        </p:txBody>
      </p:sp>
      <p:pic>
        <p:nvPicPr>
          <p:cNvPr id="10" name="Google Shape;659;p95">
            <a:extLst>
              <a:ext uri="{FF2B5EF4-FFF2-40B4-BE49-F238E27FC236}">
                <a16:creationId xmlns:a16="http://schemas.microsoft.com/office/drawing/2014/main" id="{D64E5B0A-459D-A848-AA61-52EF259DD04B}"/>
              </a:ext>
            </a:extLst>
          </p:cNvPr>
          <p:cNvPicPr preferRelativeResize="0"/>
          <p:nvPr/>
        </p:nvPicPr>
        <p:blipFill>
          <a:blip r:embed="rId3">
            <a:alphaModFix/>
          </a:blip>
          <a:stretch>
            <a:fillRect/>
          </a:stretch>
        </p:blipFill>
        <p:spPr>
          <a:xfrm>
            <a:off x="290286" y="1553029"/>
            <a:ext cx="7620000" cy="5405522"/>
          </a:xfrm>
          <a:prstGeom prst="rect">
            <a:avLst/>
          </a:prstGeom>
          <a:noFill/>
          <a:ln>
            <a:noFill/>
          </a:ln>
        </p:spPr>
      </p:pic>
      <p:sp>
        <p:nvSpPr>
          <p:cNvPr id="11" name="Google Shape;661;p95">
            <a:extLst>
              <a:ext uri="{FF2B5EF4-FFF2-40B4-BE49-F238E27FC236}">
                <a16:creationId xmlns:a16="http://schemas.microsoft.com/office/drawing/2014/main" id="{50D3EC41-4B0C-BE4A-8437-9A8096F7366A}"/>
              </a:ext>
            </a:extLst>
          </p:cNvPr>
          <p:cNvSpPr txBox="1">
            <a:spLocks/>
          </p:cNvSpPr>
          <p:nvPr/>
        </p:nvSpPr>
        <p:spPr>
          <a:xfrm>
            <a:off x="7876833" y="2207400"/>
            <a:ext cx="3955200" cy="27500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Name:         example-prod</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Selector:     app=nginx,env=prod</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Type:         LoadBalancer</a:t>
            </a:r>
          </a:p>
          <a:p>
            <a:pPr marL="0" indent="0">
              <a:spcBef>
                <a:spcPts val="0"/>
              </a:spcBef>
              <a:buFont typeface="Arial" panose="020B0604020202020204" pitchFamily="34" charset="0"/>
              <a:buNone/>
            </a:pPr>
            <a:r>
              <a:rPr lang="en-US" sz="1467">
                <a:solidFill>
                  <a:srgbClr val="783F04"/>
                </a:solidFill>
                <a:latin typeface="Roboto Mono"/>
                <a:ea typeface="Roboto Mono"/>
                <a:cs typeface="Roboto Mono"/>
                <a:sym typeface="Roboto Mono"/>
              </a:rPr>
              <a:t>IP:           10.96.28.176</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LoadBalancer</a:t>
            </a:r>
            <a:br>
              <a:rPr lang="en-US" sz="1467">
                <a:solidFill>
                  <a:srgbClr val="783F04"/>
                </a:solidFill>
                <a:latin typeface="Roboto Mono"/>
                <a:ea typeface="Roboto Mono"/>
                <a:cs typeface="Roboto Mono"/>
                <a:sym typeface="Roboto Mono"/>
              </a:rPr>
            </a:br>
            <a:r>
              <a:rPr lang="en-US" sz="1467">
                <a:solidFill>
                  <a:srgbClr val="783F04"/>
                </a:solidFill>
                <a:latin typeface="Roboto Mono"/>
                <a:ea typeface="Roboto Mono"/>
                <a:cs typeface="Roboto Mono"/>
                <a:sym typeface="Roboto Mono"/>
              </a:rPr>
              <a:t>Ingress:      172.17.18.43</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Port:         &lt;unset&gt;  80/TCP</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TargetPort:   80/TCP</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NodePort:     &lt;unset&gt;  32410/TCP</a:t>
            </a:r>
          </a:p>
          <a:p>
            <a:pPr marL="0" indent="0">
              <a:spcBef>
                <a:spcPts val="0"/>
              </a:spcBef>
              <a:buClr>
                <a:schemeClr val="dk1"/>
              </a:buClr>
              <a:buSzPts val="1100"/>
              <a:buFont typeface="Arial" panose="020B0604020202020204" pitchFamily="34" charset="0"/>
              <a:buNone/>
            </a:pPr>
            <a:r>
              <a:rPr lang="en-US" sz="1467">
                <a:solidFill>
                  <a:srgbClr val="783F04"/>
                </a:solidFill>
                <a:latin typeface="Roboto Mono"/>
                <a:ea typeface="Roboto Mono"/>
                <a:cs typeface="Roboto Mono"/>
                <a:sym typeface="Roboto Mono"/>
              </a:rPr>
              <a:t>Endpoints:    10.255.16.3:80,</a:t>
            </a:r>
            <a:br>
              <a:rPr lang="en-US" sz="1467">
                <a:solidFill>
                  <a:srgbClr val="783F04"/>
                </a:solidFill>
                <a:latin typeface="Roboto Mono"/>
                <a:ea typeface="Roboto Mono"/>
                <a:cs typeface="Roboto Mono"/>
                <a:sym typeface="Roboto Mono"/>
              </a:rPr>
            </a:br>
            <a:r>
              <a:rPr lang="en-US" sz="1467">
                <a:solidFill>
                  <a:srgbClr val="783F04"/>
                </a:solidFill>
                <a:latin typeface="Roboto Mono"/>
                <a:ea typeface="Roboto Mono"/>
                <a:cs typeface="Roboto Mono"/>
                <a:sym typeface="Roboto Mono"/>
              </a:rPr>
              <a:t>              10.255.16.4:80</a:t>
            </a:r>
          </a:p>
        </p:txBody>
      </p:sp>
    </p:spTree>
    <p:extLst>
      <p:ext uri="{BB962C8B-B14F-4D97-AF65-F5344CB8AC3E}">
        <p14:creationId xmlns:p14="http://schemas.microsoft.com/office/powerpoint/2010/main" val="2366595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body" idx="1"/>
          </p:nvPr>
        </p:nvSpPr>
        <p:spPr>
          <a:xfrm>
            <a:off x="284136" y="5875079"/>
            <a:ext cx="10972800" cy="692800"/>
          </a:xfrm>
          <a:prstGeom prst="rect">
            <a:avLst/>
          </a:prstGeom>
        </p:spPr>
        <p:txBody>
          <a:bodyPr spcFirstLastPara="1" vert="horz" wrap="square" lIns="121900" tIns="121900" rIns="121900" bIns="121900" rtlCol="0" anchor="t" anchorCtr="0">
            <a:noAutofit/>
          </a:bodyPr>
          <a:lstStyle/>
          <a:p>
            <a:pPr marL="0" indent="0"/>
            <a:r>
              <a:rPr lang="en" dirty="0"/>
              <a:t>Concepts and Resources</a:t>
            </a:r>
          </a:p>
          <a:p>
            <a:pPr marL="0" indent="0"/>
            <a:endParaRPr b="1" dirty="0"/>
          </a:p>
        </p:txBody>
      </p:sp>
      <p:sp>
        <p:nvSpPr>
          <p:cNvPr id="687" name="Google Shape;687;p99"/>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dirty="0"/>
              <a:t>Workloads</a:t>
            </a:r>
            <a:endParaRPr dirty="0"/>
          </a:p>
        </p:txBody>
      </p:sp>
      <p:sp>
        <p:nvSpPr>
          <p:cNvPr id="688" name="Google Shape;688;p99"/>
          <p:cNvSpPr txBox="1">
            <a:spLocks noGrp="1"/>
          </p:cNvSpPr>
          <p:nvPr>
            <p:ph type="ctrTitle"/>
          </p:nvPr>
        </p:nvSpPr>
        <p:spPr>
          <a:xfrm>
            <a:off x="6386400" y="1189867"/>
            <a:ext cx="4116800" cy="3926800"/>
          </a:xfrm>
          <a:prstGeom prst="rect">
            <a:avLst/>
          </a:prstGeom>
        </p:spPr>
        <p:txBody>
          <a:bodyPr spcFirstLastPara="1" vert="horz" wrap="square" lIns="121900" tIns="121900" rIns="121900" bIns="121900" rtlCol="0" anchor="ctr" anchorCtr="0">
            <a:noAutofit/>
          </a:bodyPr>
          <a:lstStyle/>
          <a:p>
            <a:pPr marL="609585" indent="-507987">
              <a:buSzPts val="2400"/>
              <a:buChar char="●"/>
            </a:pPr>
            <a:r>
              <a:rPr lang="en" sz="3200" dirty="0" err="1"/>
              <a:t>ReplicaSet</a:t>
            </a:r>
            <a:endParaRPr sz="3200" dirty="0"/>
          </a:p>
          <a:p>
            <a:pPr marL="609585" indent="-507987">
              <a:buSzPts val="2400"/>
              <a:buChar char="●"/>
            </a:pPr>
            <a:r>
              <a:rPr lang="en" sz="3200" dirty="0"/>
              <a:t>Deployment</a:t>
            </a:r>
            <a:endParaRPr sz="3200" dirty="0"/>
          </a:p>
          <a:p>
            <a:pPr marL="609585" indent="-507987">
              <a:buSzPts val="2400"/>
              <a:buChar char="●"/>
            </a:pPr>
            <a:r>
              <a:rPr lang="en" sz="3200" dirty="0" err="1"/>
              <a:t>DaemonSet</a:t>
            </a:r>
            <a:endParaRPr sz="3200" dirty="0"/>
          </a:p>
          <a:p>
            <a:pPr marL="609585" indent="-507987">
              <a:buSzPts val="2400"/>
              <a:buChar char="●"/>
            </a:pPr>
            <a:r>
              <a:rPr lang="en" sz="3200" dirty="0" err="1"/>
              <a:t>StatefulSet</a:t>
            </a:r>
            <a:endParaRPr sz="3200" dirty="0"/>
          </a:p>
        </p:txBody>
      </p:sp>
    </p:spTree>
    <p:extLst>
      <p:ext uri="{BB962C8B-B14F-4D97-AF65-F5344CB8AC3E}">
        <p14:creationId xmlns:p14="http://schemas.microsoft.com/office/powerpoint/2010/main" val="3395196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ReplicaSet</a:t>
            </a:r>
            <a:endParaRPr/>
          </a:p>
        </p:txBody>
      </p:sp>
      <p:sp>
        <p:nvSpPr>
          <p:cNvPr id="714" name="Google Shape;714;p103"/>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Primary method of managing pod replicas and their lifecycle.</a:t>
            </a:r>
            <a:endParaRPr sz="3200"/>
          </a:p>
          <a:p>
            <a:pPr indent="-507987">
              <a:spcBef>
                <a:spcPts val="1333"/>
              </a:spcBef>
              <a:buSzPts val="2400"/>
            </a:pPr>
            <a:r>
              <a:rPr lang="en" sz="3200"/>
              <a:t>Includes their scheduling, scaling, and deletion.</a:t>
            </a:r>
            <a:endParaRPr sz="3200"/>
          </a:p>
          <a:p>
            <a:pPr indent="-507987">
              <a:spcBef>
                <a:spcPts val="1333"/>
              </a:spcBef>
              <a:buSzPts val="2400"/>
            </a:pPr>
            <a:r>
              <a:rPr lang="en" sz="3200"/>
              <a:t>Their job is simple: </a:t>
            </a:r>
            <a:r>
              <a:rPr lang="en" sz="3200" b="1"/>
              <a:t>Always ensure the desired number of pods are running.</a:t>
            </a:r>
            <a:endParaRPr sz="3200" b="1"/>
          </a:p>
          <a:p>
            <a:pPr marL="0" indent="0">
              <a:spcBef>
                <a:spcPts val="1333"/>
              </a:spcBef>
              <a:buClr>
                <a:schemeClr val="dk1"/>
              </a:buClr>
              <a:buSzPts val="1100"/>
              <a:buNone/>
            </a:pPr>
            <a:endParaRPr sz="3200"/>
          </a:p>
          <a:p>
            <a:pPr marL="0" indent="0">
              <a:buClr>
                <a:schemeClr val="dk1"/>
              </a:buClr>
              <a:buSzPts val="1100"/>
              <a:buNone/>
            </a:pPr>
            <a:endParaRPr sz="3200"/>
          </a:p>
          <a:p>
            <a:pPr marL="0" indent="0">
              <a:buNone/>
            </a:pPr>
            <a:endParaRPr sz="3200"/>
          </a:p>
        </p:txBody>
      </p:sp>
      <p:pic>
        <p:nvPicPr>
          <p:cNvPr id="715" name="Google Shape;715;p103"/>
          <p:cNvPicPr preferRelativeResize="0"/>
          <p:nvPr/>
        </p:nvPicPr>
        <p:blipFill>
          <a:blip r:embed="rId3">
            <a:alphaModFix/>
          </a:blip>
          <a:stretch>
            <a:fillRect/>
          </a:stretch>
        </p:blipFill>
        <p:spPr>
          <a:xfrm>
            <a:off x="2569566" y="5485501"/>
            <a:ext cx="7052865" cy="1217167"/>
          </a:xfrm>
          <a:prstGeom prst="rect">
            <a:avLst/>
          </a:prstGeom>
          <a:noFill/>
          <a:ln>
            <a:noFill/>
          </a:ln>
        </p:spPr>
      </p:pic>
    </p:spTree>
    <p:extLst>
      <p:ext uri="{BB962C8B-B14F-4D97-AF65-F5344CB8AC3E}">
        <p14:creationId xmlns:p14="http://schemas.microsoft.com/office/powerpoint/2010/main" val="746088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ReplicaSet</a:t>
            </a:r>
            <a:endParaRPr/>
          </a:p>
        </p:txBody>
      </p:sp>
      <p:sp>
        <p:nvSpPr>
          <p:cNvPr id="721" name="Google Shape;721;p104"/>
          <p:cNvSpPr txBox="1">
            <a:spLocks noGrp="1"/>
          </p:cNvSpPr>
          <p:nvPr>
            <p:ph type="body" idx="1"/>
          </p:nvPr>
        </p:nvSpPr>
        <p:spPr>
          <a:xfrm>
            <a:off x="609600" y="1600200"/>
            <a:ext cx="66392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solidFill>
                  <a:srgbClr val="1155CC"/>
                </a:solidFill>
                <a:latin typeface="Roboto Mono"/>
                <a:ea typeface="Roboto Mono"/>
                <a:cs typeface="Roboto Mono"/>
                <a:sym typeface="Roboto Mono"/>
              </a:rPr>
              <a:t>replicas:</a:t>
            </a:r>
            <a:r>
              <a:rPr lang="en" sz="3200">
                <a:solidFill>
                  <a:srgbClr val="000000"/>
                </a:solidFill>
              </a:rPr>
              <a:t> The desired number of instances of the Pod.</a:t>
            </a:r>
            <a:endParaRPr sz="3200">
              <a:solidFill>
                <a:srgbClr val="000000"/>
              </a:solidFill>
            </a:endParaRPr>
          </a:p>
          <a:p>
            <a:pPr indent="-507987">
              <a:spcBef>
                <a:spcPts val="1333"/>
              </a:spcBef>
              <a:spcAft>
                <a:spcPts val="1333"/>
              </a:spcAft>
              <a:buSzPts val="2400"/>
            </a:pPr>
            <a:r>
              <a:rPr lang="en" sz="3200" err="1">
                <a:solidFill>
                  <a:srgbClr val="1155CC"/>
                </a:solidFill>
                <a:latin typeface="Roboto Mono"/>
                <a:ea typeface="Roboto Mono"/>
                <a:cs typeface="Roboto Mono"/>
                <a:sym typeface="Roboto Mono"/>
              </a:rPr>
              <a:t>selector:</a:t>
            </a:r>
            <a:r>
              <a:rPr lang="en" sz="3200" err="1"/>
              <a:t>The</a:t>
            </a:r>
            <a:r>
              <a:rPr lang="en" sz="3200"/>
              <a:t> label selector for the </a:t>
            </a:r>
            <a:r>
              <a:rPr lang="en" sz="3200" b="1" err="1"/>
              <a:t>ReplicaSet</a:t>
            </a:r>
            <a:r>
              <a:rPr lang="en" sz="3200"/>
              <a:t> will manage </a:t>
            </a:r>
            <a:r>
              <a:rPr lang="en" sz="3200" b="1"/>
              <a:t>ALL </a:t>
            </a:r>
            <a:r>
              <a:rPr lang="en" sz="3200"/>
              <a:t>Pod instances that it targets; whether it’s desired or not.</a:t>
            </a:r>
            <a:endParaRPr sz="3200">
              <a:solidFill>
                <a:srgbClr val="000000"/>
              </a:solidFill>
            </a:endParaRPr>
          </a:p>
        </p:txBody>
      </p:sp>
      <p:sp>
        <p:nvSpPr>
          <p:cNvPr id="722" name="Google Shape;722;p104"/>
          <p:cNvSpPr txBox="1">
            <a:spLocks noGrp="1"/>
          </p:cNvSpPr>
          <p:nvPr>
            <p:ph type="body" idx="1"/>
          </p:nvPr>
        </p:nvSpPr>
        <p:spPr>
          <a:xfrm>
            <a:off x="7691467" y="1717500"/>
            <a:ext cx="3890800" cy="48504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ctr" anchorCtr="0">
            <a:noAutofit/>
          </a:bodyPr>
          <a:lstStyle/>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apiVersion: </a:t>
            </a:r>
            <a:r>
              <a:rPr lang="en" sz="2400">
                <a:solidFill>
                  <a:srgbClr val="CC0000"/>
                </a:solidFill>
                <a:latin typeface="Roboto Mono"/>
                <a:ea typeface="Roboto Mono"/>
                <a:cs typeface="Roboto Mono"/>
                <a:sym typeface="Roboto Mono"/>
              </a:rPr>
              <a:t>apps/v1</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kind: </a:t>
            </a:r>
            <a:r>
              <a:rPr lang="en" sz="2400">
                <a:solidFill>
                  <a:srgbClr val="CC0000"/>
                </a:solidFill>
                <a:latin typeface="Roboto Mono"/>
                <a:ea typeface="Roboto Mono"/>
                <a:cs typeface="Roboto Mono"/>
                <a:sym typeface="Roboto Mono"/>
              </a:rPr>
              <a:t>ReplicaSet</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metadata:</a:t>
            </a:r>
            <a:endParaRPr sz="24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  name:</a:t>
            </a:r>
            <a:r>
              <a:rPr lang="en" sz="2400">
                <a:latin typeface="Roboto Mono"/>
                <a:ea typeface="Roboto Mono"/>
                <a:cs typeface="Roboto Mono"/>
                <a:sym typeface="Roboto Mono"/>
              </a:rPr>
              <a:t> </a:t>
            </a:r>
            <a:r>
              <a:rPr lang="en" sz="2400">
                <a:solidFill>
                  <a:srgbClr val="CC0000"/>
                </a:solidFill>
                <a:latin typeface="Roboto Mono"/>
                <a:ea typeface="Roboto Mono"/>
                <a:cs typeface="Roboto Mono"/>
                <a:sym typeface="Roboto Mono"/>
              </a:rPr>
              <a:t>rs-example</a:t>
            </a:r>
            <a:endParaRPr sz="2400">
              <a:solidFill>
                <a:srgbClr val="CC0000"/>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spec:</a:t>
            </a:r>
            <a:endParaRPr sz="2400">
              <a:solidFill>
                <a:srgbClr val="1155CC"/>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replicas: </a:t>
            </a:r>
            <a:r>
              <a:rPr lang="en" sz="2400">
                <a:solidFill>
                  <a:srgbClr val="CC0000"/>
                </a:solidFill>
                <a:latin typeface="Roboto Mono"/>
                <a:ea typeface="Roboto Mono"/>
                <a:cs typeface="Roboto Mono"/>
                <a:sym typeface="Roboto Mono"/>
              </a:rPr>
              <a:t>3</a:t>
            </a:r>
            <a:endParaRPr sz="2400">
              <a:solidFill>
                <a:srgbClr val="CC0000"/>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selector:</a:t>
            </a:r>
            <a:endParaRPr sz="2400">
              <a:solidFill>
                <a:srgbClr val="1155CC"/>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matchLabels:</a:t>
            </a:r>
            <a:endParaRPr sz="2400">
              <a:solidFill>
                <a:srgbClr val="1155CC"/>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app: </a:t>
            </a:r>
            <a:r>
              <a:rPr lang="en" sz="2400">
                <a:solidFill>
                  <a:srgbClr val="CC0000"/>
                </a:solidFill>
                <a:latin typeface="Roboto Mono"/>
                <a:ea typeface="Roboto Mono"/>
                <a:cs typeface="Roboto Mono"/>
                <a:sym typeface="Roboto Mono"/>
              </a:rPr>
              <a:t>nginx</a:t>
            </a:r>
            <a:br>
              <a:rPr lang="en" sz="2400">
                <a:solidFill>
                  <a:srgbClr val="1155CC"/>
                </a:solidFill>
                <a:latin typeface="Roboto Mono"/>
                <a:ea typeface="Roboto Mono"/>
                <a:cs typeface="Roboto Mono"/>
                <a:sym typeface="Roboto Mono"/>
              </a:rPr>
            </a:br>
            <a:r>
              <a:rPr lang="en" sz="2400">
                <a:solidFill>
                  <a:srgbClr val="1155CC"/>
                </a:solidFill>
                <a:latin typeface="Roboto Mono"/>
                <a:ea typeface="Roboto Mono"/>
                <a:cs typeface="Roboto Mono"/>
                <a:sym typeface="Roboto Mono"/>
              </a:rPr>
              <a:t>      env: </a:t>
            </a:r>
            <a:r>
              <a:rPr lang="en" sz="2400">
                <a:solidFill>
                  <a:srgbClr val="CC0000"/>
                </a:solidFill>
                <a:latin typeface="Roboto Mono"/>
                <a:ea typeface="Roboto Mono"/>
                <a:cs typeface="Roboto Mono"/>
                <a:sym typeface="Roboto Mono"/>
              </a:rPr>
              <a:t>prod</a:t>
            </a:r>
            <a:endParaRPr sz="2400">
              <a:solidFill>
                <a:srgbClr val="CC0000"/>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template:</a:t>
            </a:r>
            <a:endParaRPr sz="2400">
              <a:solidFill>
                <a:srgbClr val="1155CC"/>
              </a:solidFill>
              <a:latin typeface="Roboto Mono"/>
              <a:ea typeface="Roboto Mono"/>
              <a:cs typeface="Roboto Mono"/>
              <a:sym typeface="Roboto Mono"/>
            </a:endParaRPr>
          </a:p>
          <a:p>
            <a:pPr marL="0" indent="0">
              <a:spcBef>
                <a:spcPts val="0"/>
              </a:spcBef>
              <a:buNone/>
            </a:pPr>
            <a:r>
              <a:rPr lang="en" sz="2400">
                <a:solidFill>
                  <a:srgbClr val="1155CC"/>
                </a:solidFill>
                <a:latin typeface="Roboto Mono"/>
                <a:ea typeface="Roboto Mono"/>
                <a:cs typeface="Roboto Mono"/>
                <a:sym typeface="Roboto Mono"/>
              </a:rPr>
              <a:t>    </a:t>
            </a:r>
            <a:r>
              <a:rPr lang="en" sz="2400">
                <a:solidFill>
                  <a:srgbClr val="38761D"/>
                </a:solidFill>
                <a:latin typeface="Roboto Mono"/>
                <a:ea typeface="Roboto Mono"/>
                <a:cs typeface="Roboto Mono"/>
                <a:sym typeface="Roboto Mono"/>
              </a:rPr>
              <a:t>&lt;pod template&gt;</a:t>
            </a:r>
            <a:endParaRPr sz="2400">
              <a:solidFill>
                <a:srgbClr val="38761D"/>
              </a:solidFill>
              <a:latin typeface="Roboto Mono"/>
              <a:ea typeface="Roboto Mono"/>
              <a:cs typeface="Roboto Mono"/>
              <a:sym typeface="Roboto Mono"/>
            </a:endParaRPr>
          </a:p>
          <a:p>
            <a:pPr marL="0" indent="0">
              <a:spcBef>
                <a:spcPts val="0"/>
              </a:spcBef>
              <a:buNone/>
            </a:pPr>
            <a:endParaRPr sz="2400">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382731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559A-A965-564A-BE46-A4DDC6CA6296}"/>
              </a:ext>
            </a:extLst>
          </p:cNvPr>
          <p:cNvSpPr>
            <a:spLocks noGrp="1"/>
          </p:cNvSpPr>
          <p:nvPr>
            <p:ph type="title"/>
          </p:nvPr>
        </p:nvSpPr>
        <p:spPr/>
        <p:txBody>
          <a:bodyPr/>
          <a:lstStyle/>
          <a:p>
            <a:r>
              <a:rPr lang="de-CH" b="1" dirty="0"/>
              <a:t>Docker Architecture</a:t>
            </a:r>
            <a:endParaRPr lang="en-US" dirty="0"/>
          </a:p>
        </p:txBody>
      </p:sp>
      <p:pic>
        <p:nvPicPr>
          <p:cNvPr id="4" name="Picture 3">
            <a:extLst>
              <a:ext uri="{FF2B5EF4-FFF2-40B4-BE49-F238E27FC236}">
                <a16:creationId xmlns:a16="http://schemas.microsoft.com/office/drawing/2014/main" id="{B616006C-8851-D641-B072-7BF844A55731}"/>
              </a:ext>
            </a:extLst>
          </p:cNvPr>
          <p:cNvPicPr>
            <a:picLocks noChangeAspect="1"/>
          </p:cNvPicPr>
          <p:nvPr/>
        </p:nvPicPr>
        <p:blipFill>
          <a:blip r:embed="rId2"/>
          <a:stretch>
            <a:fillRect/>
          </a:stretch>
        </p:blipFill>
        <p:spPr>
          <a:xfrm>
            <a:off x="1065421" y="1426085"/>
            <a:ext cx="10061158" cy="5316158"/>
          </a:xfrm>
          <a:prstGeom prst="rect">
            <a:avLst/>
          </a:prstGeom>
        </p:spPr>
      </p:pic>
    </p:spTree>
    <p:extLst>
      <p:ext uri="{BB962C8B-B14F-4D97-AF65-F5344CB8AC3E}">
        <p14:creationId xmlns:p14="http://schemas.microsoft.com/office/powerpoint/2010/main" val="1238538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ReplicaSet</a:t>
            </a:r>
            <a:endParaRPr/>
          </a:p>
        </p:txBody>
      </p:sp>
      <p:sp>
        <p:nvSpPr>
          <p:cNvPr id="728" name="Google Shape;728;p105"/>
          <p:cNvSpPr txBox="1">
            <a:spLocks noGrp="1"/>
          </p:cNvSpPr>
          <p:nvPr>
            <p:ph type="body" idx="1"/>
          </p:nvPr>
        </p:nvSpPr>
        <p:spPr>
          <a:xfrm>
            <a:off x="5112333" y="2922900"/>
            <a:ext cx="6470000" cy="37480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kubectl describe rs rs-example</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Name:         rs-example</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Namespace:    default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Selector:     app=nginx,env=prod</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Labels:       app=nginx</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env=prod</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Annotations:  &lt;none&gt;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Replicas:     3 current / 3 desired</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Pods Status:  3 Running / 0 Waiting / 0 Succeeded / 0 Failed</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Pod Template:</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Labels:  app=nginx</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env=prod</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Containers:</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nginx:</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Image:        nginx:stable-alpine</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Port:         80/TCP</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Environment:  &lt;none&gt;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Mounts:       &lt;none&gt;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Volumes:        &lt;none&gt;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Events:</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Type    Reason            Age   From                   Message</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    ------            ----  ----                   -------</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Normal  SuccessfulCreate  16s   replicaset-controller  Created pod: rs-example-mkll2</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Normal  SuccessfulCreate  16s   replicaset-controller  Created pod: rs-example-b7bcg</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933">
                <a:solidFill>
                  <a:srgbClr val="783F04"/>
                </a:solidFill>
                <a:latin typeface="Roboto Mono"/>
                <a:ea typeface="Roboto Mono"/>
                <a:cs typeface="Roboto Mono"/>
                <a:sym typeface="Roboto Mono"/>
              </a:rPr>
              <a:t>  Normal  SuccessfulCreate  16s   replicaset-controller  Created pod: rs-example-9l4dt</a:t>
            </a:r>
            <a:endParaRPr sz="933">
              <a:solidFill>
                <a:srgbClr val="783F04"/>
              </a:solidFill>
              <a:latin typeface="Roboto Mono"/>
              <a:ea typeface="Roboto Mono"/>
              <a:cs typeface="Roboto Mono"/>
              <a:sym typeface="Roboto Mono"/>
            </a:endParaRPr>
          </a:p>
          <a:p>
            <a:pPr marL="0" indent="0">
              <a:spcBef>
                <a:spcPts val="0"/>
              </a:spcBef>
              <a:buClr>
                <a:schemeClr val="dk1"/>
              </a:buClr>
              <a:buSzPts val="1100"/>
              <a:buNone/>
            </a:pPr>
            <a:endParaRPr sz="933">
              <a:solidFill>
                <a:srgbClr val="783F04"/>
              </a:solidFill>
              <a:latin typeface="Roboto Mono"/>
              <a:ea typeface="Roboto Mono"/>
              <a:cs typeface="Roboto Mono"/>
              <a:sym typeface="Roboto Mono"/>
            </a:endParaRPr>
          </a:p>
          <a:p>
            <a:pPr marL="0" indent="0">
              <a:buClr>
                <a:schemeClr val="dk1"/>
              </a:buClr>
              <a:buSzPts val="1100"/>
              <a:buNone/>
            </a:pPr>
            <a:endParaRPr sz="933"/>
          </a:p>
          <a:p>
            <a:pPr marL="0" indent="0">
              <a:spcBef>
                <a:spcPts val="0"/>
              </a:spcBef>
              <a:buNone/>
            </a:pPr>
            <a:endParaRPr sz="933">
              <a:solidFill>
                <a:srgbClr val="783F04"/>
              </a:solidFill>
              <a:latin typeface="Roboto Mono"/>
              <a:ea typeface="Roboto Mono"/>
              <a:cs typeface="Roboto Mono"/>
              <a:sym typeface="Roboto Mono"/>
            </a:endParaRPr>
          </a:p>
        </p:txBody>
      </p:sp>
      <p:sp>
        <p:nvSpPr>
          <p:cNvPr id="729" name="Google Shape;729;p105"/>
          <p:cNvSpPr txBox="1">
            <a:spLocks noGrp="1"/>
          </p:cNvSpPr>
          <p:nvPr>
            <p:ph type="body" idx="1"/>
          </p:nvPr>
        </p:nvSpPr>
        <p:spPr>
          <a:xfrm>
            <a:off x="609600" y="1688000"/>
            <a:ext cx="4387200" cy="4982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apiVersion: </a:t>
            </a:r>
            <a:r>
              <a:rPr lang="en" sz="1467">
                <a:solidFill>
                  <a:srgbClr val="CC0000"/>
                </a:solidFill>
                <a:latin typeface="Roboto Mono"/>
                <a:ea typeface="Roboto Mono"/>
                <a:cs typeface="Roboto Mono"/>
                <a:sym typeface="Roboto Mono"/>
              </a:rPr>
              <a:t>apps/v1</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kind: </a:t>
            </a:r>
            <a:r>
              <a:rPr lang="en" sz="1467">
                <a:solidFill>
                  <a:srgbClr val="CC0000"/>
                </a:solidFill>
                <a:latin typeface="Roboto Mono"/>
                <a:ea typeface="Roboto Mono"/>
                <a:cs typeface="Roboto Mono"/>
                <a:sym typeface="Roboto Mono"/>
              </a:rPr>
              <a:t>ReplicaSet</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metadata:</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name:</a:t>
            </a:r>
            <a:r>
              <a:rPr lang="en" sz="1467">
                <a:latin typeface="Roboto Mono"/>
                <a:ea typeface="Roboto Mono"/>
                <a:cs typeface="Roboto Mono"/>
                <a:sym typeface="Roboto Mono"/>
              </a:rPr>
              <a:t> </a:t>
            </a:r>
            <a:r>
              <a:rPr lang="en" sz="1467">
                <a:solidFill>
                  <a:srgbClr val="CC0000"/>
                </a:solidFill>
                <a:latin typeface="Roboto Mono"/>
                <a:ea typeface="Roboto Mono"/>
                <a:cs typeface="Roboto Mono"/>
                <a:sym typeface="Roboto Mono"/>
              </a:rPr>
              <a:t>rs-example</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spec:</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replicas: </a:t>
            </a:r>
            <a:r>
              <a:rPr lang="en" sz="1467">
                <a:solidFill>
                  <a:srgbClr val="CC0000"/>
                </a:solidFill>
                <a:latin typeface="Roboto Mono"/>
                <a:ea typeface="Roboto Mono"/>
                <a:cs typeface="Roboto Mono"/>
                <a:sym typeface="Roboto Mono"/>
              </a:rPr>
              <a:t>3</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selector:</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matchLabels:</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app: </a:t>
            </a:r>
            <a:r>
              <a:rPr lang="en" sz="1467">
                <a:solidFill>
                  <a:srgbClr val="CC0000"/>
                </a:solidFill>
                <a:latin typeface="Roboto Mono"/>
                <a:ea typeface="Roboto Mono"/>
                <a:cs typeface="Roboto Mono"/>
                <a:sym typeface="Roboto Mono"/>
              </a:rPr>
              <a:t>nginx</a:t>
            </a:r>
            <a:br>
              <a:rPr lang="en" sz="1467">
                <a:solidFill>
                  <a:srgbClr val="1155CC"/>
                </a:solidFill>
                <a:latin typeface="Roboto Mono"/>
                <a:ea typeface="Roboto Mono"/>
                <a:cs typeface="Roboto Mono"/>
                <a:sym typeface="Roboto Mono"/>
              </a:rPr>
            </a:br>
            <a:r>
              <a:rPr lang="en" sz="1467">
                <a:solidFill>
                  <a:srgbClr val="1155CC"/>
                </a:solidFill>
                <a:latin typeface="Roboto Mono"/>
                <a:ea typeface="Roboto Mono"/>
                <a:cs typeface="Roboto Mono"/>
                <a:sym typeface="Roboto Mono"/>
              </a:rPr>
              <a:t>      env: </a:t>
            </a:r>
            <a:r>
              <a:rPr lang="en" sz="1467">
                <a:solidFill>
                  <a:srgbClr val="CC0000"/>
                </a:solidFill>
                <a:latin typeface="Roboto Mono"/>
                <a:ea typeface="Roboto Mono"/>
                <a:cs typeface="Roboto Mono"/>
                <a:sym typeface="Roboto Mono"/>
              </a:rPr>
              <a:t>prod</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template:</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metadata:</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labels:</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app: </a:t>
            </a:r>
            <a:r>
              <a:rPr lang="en" sz="1467">
                <a:solidFill>
                  <a:srgbClr val="CC0000"/>
                </a:solidFill>
                <a:latin typeface="Roboto Mono"/>
                <a:ea typeface="Roboto Mono"/>
                <a:cs typeface="Roboto Mono"/>
                <a:sym typeface="Roboto Mono"/>
              </a:rPr>
              <a:t>nginx</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env: </a:t>
            </a:r>
            <a:r>
              <a:rPr lang="en" sz="1467">
                <a:solidFill>
                  <a:srgbClr val="CC0000"/>
                </a:solidFill>
                <a:latin typeface="Roboto Mono"/>
                <a:ea typeface="Roboto Mono"/>
                <a:cs typeface="Roboto Mono"/>
                <a:sym typeface="Roboto Mono"/>
              </a:rPr>
              <a:t>prod</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spec:</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containers:</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 name: </a:t>
            </a:r>
            <a:r>
              <a:rPr lang="en" sz="1467">
                <a:solidFill>
                  <a:srgbClr val="CC0000"/>
                </a:solidFill>
                <a:latin typeface="Roboto Mono"/>
                <a:ea typeface="Roboto Mono"/>
                <a:cs typeface="Roboto Mono"/>
                <a:sym typeface="Roboto Mono"/>
              </a:rPr>
              <a:t>nginx</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image: </a:t>
            </a:r>
            <a:r>
              <a:rPr lang="en" sz="1467">
                <a:solidFill>
                  <a:srgbClr val="CC0000"/>
                </a:solidFill>
                <a:latin typeface="Roboto Mono"/>
                <a:ea typeface="Roboto Mono"/>
                <a:cs typeface="Roboto Mono"/>
                <a:sym typeface="Roboto Mono"/>
              </a:rPr>
              <a:t>nginx:stable-alpine</a:t>
            </a:r>
            <a:endParaRPr sz="14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ports:</a:t>
            </a:r>
            <a:endParaRPr sz="14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467">
                <a:solidFill>
                  <a:srgbClr val="1155CC"/>
                </a:solidFill>
                <a:latin typeface="Roboto Mono"/>
                <a:ea typeface="Roboto Mono"/>
                <a:cs typeface="Roboto Mono"/>
                <a:sym typeface="Roboto Mono"/>
              </a:rPr>
              <a:t>        - containerPort: </a:t>
            </a:r>
            <a:r>
              <a:rPr lang="en" sz="1467">
                <a:solidFill>
                  <a:srgbClr val="CC0000"/>
                </a:solidFill>
                <a:latin typeface="Roboto Mono"/>
                <a:ea typeface="Roboto Mono"/>
                <a:cs typeface="Roboto Mono"/>
                <a:sym typeface="Roboto Mono"/>
              </a:rPr>
              <a:t>80</a:t>
            </a:r>
            <a:endParaRPr sz="1467">
              <a:solidFill>
                <a:srgbClr val="1155CC"/>
              </a:solidFill>
              <a:latin typeface="Roboto Mono"/>
              <a:ea typeface="Roboto Mono"/>
              <a:cs typeface="Roboto Mono"/>
              <a:sym typeface="Roboto Mono"/>
            </a:endParaRPr>
          </a:p>
        </p:txBody>
      </p:sp>
      <p:sp>
        <p:nvSpPr>
          <p:cNvPr id="730" name="Google Shape;730;p105"/>
          <p:cNvSpPr txBox="1">
            <a:spLocks noGrp="1"/>
          </p:cNvSpPr>
          <p:nvPr>
            <p:ph type="body" idx="1"/>
          </p:nvPr>
        </p:nvSpPr>
        <p:spPr>
          <a:xfrm>
            <a:off x="5112367" y="1688000"/>
            <a:ext cx="6470000" cy="1104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ctr" anchorCtr="0">
            <a:noAutofit/>
          </a:bodyPr>
          <a:lstStyle/>
          <a:p>
            <a:pPr marL="0" indent="0">
              <a:spcBef>
                <a:spcPts val="0"/>
              </a:spcBef>
              <a:buClr>
                <a:schemeClr val="dk1"/>
              </a:buClr>
              <a:buSzPts val="1100"/>
              <a:buNone/>
            </a:pPr>
            <a:r>
              <a:rPr lang="en" sz="1333">
                <a:solidFill>
                  <a:srgbClr val="783F04"/>
                </a:solidFill>
                <a:latin typeface="Roboto Mono"/>
                <a:ea typeface="Roboto Mono"/>
                <a:cs typeface="Roboto Mono"/>
                <a:sym typeface="Roboto Mono"/>
              </a:rPr>
              <a:t>$ kubectl get pods</a:t>
            </a:r>
            <a:endParaRPr sz="13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1333">
                <a:solidFill>
                  <a:srgbClr val="783F04"/>
                </a:solidFill>
                <a:latin typeface="Roboto Mono"/>
                <a:ea typeface="Roboto Mono"/>
                <a:cs typeface="Roboto Mono"/>
                <a:sym typeface="Roboto Mono"/>
              </a:rPr>
              <a:t>NAME               READY     STATUS    RESTARTS   AGE</a:t>
            </a:r>
            <a:endParaRPr sz="13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1333">
                <a:solidFill>
                  <a:srgbClr val="783F04"/>
                </a:solidFill>
                <a:latin typeface="Roboto Mono"/>
                <a:ea typeface="Roboto Mono"/>
                <a:cs typeface="Roboto Mono"/>
                <a:sym typeface="Roboto Mono"/>
              </a:rPr>
              <a:t>rs-example-9l4dt   1/1       Running   0          1h</a:t>
            </a:r>
            <a:endParaRPr sz="13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1333">
                <a:solidFill>
                  <a:srgbClr val="783F04"/>
                </a:solidFill>
                <a:latin typeface="Roboto Mono"/>
                <a:ea typeface="Roboto Mono"/>
                <a:cs typeface="Roboto Mono"/>
                <a:sym typeface="Roboto Mono"/>
              </a:rPr>
              <a:t>rs-example-b7bcg   1/1       Running   0          1h</a:t>
            </a:r>
            <a:endParaRPr sz="1333">
              <a:solidFill>
                <a:srgbClr val="783F04"/>
              </a:solidFill>
              <a:latin typeface="Roboto Mono"/>
              <a:ea typeface="Roboto Mono"/>
              <a:cs typeface="Roboto Mono"/>
              <a:sym typeface="Roboto Mono"/>
            </a:endParaRPr>
          </a:p>
          <a:p>
            <a:pPr marL="0" indent="0">
              <a:spcBef>
                <a:spcPts val="0"/>
              </a:spcBef>
              <a:buClr>
                <a:schemeClr val="dk1"/>
              </a:buClr>
              <a:buSzPts val="1100"/>
              <a:buNone/>
            </a:pPr>
            <a:r>
              <a:rPr lang="en" sz="1333">
                <a:solidFill>
                  <a:srgbClr val="783F04"/>
                </a:solidFill>
                <a:latin typeface="Roboto Mono"/>
                <a:ea typeface="Roboto Mono"/>
                <a:cs typeface="Roboto Mono"/>
                <a:sym typeface="Roboto Mono"/>
              </a:rPr>
              <a:t>rs-example-mkll2   1/1       Running   0          1h</a:t>
            </a:r>
            <a:endParaRPr sz="1333">
              <a:solidFill>
                <a:srgbClr val="783F04"/>
              </a:solidFill>
              <a:latin typeface="Roboto Mono"/>
              <a:ea typeface="Roboto Mono"/>
              <a:cs typeface="Roboto Mono"/>
              <a:sym typeface="Roboto Mono"/>
            </a:endParaRPr>
          </a:p>
        </p:txBody>
      </p:sp>
    </p:spTree>
    <p:extLst>
      <p:ext uri="{BB962C8B-B14F-4D97-AF65-F5344CB8AC3E}">
        <p14:creationId xmlns:p14="http://schemas.microsoft.com/office/powerpoint/2010/main" val="2741852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Deployment</a:t>
            </a:r>
            <a:endParaRPr/>
          </a:p>
        </p:txBody>
      </p:sp>
      <p:sp>
        <p:nvSpPr>
          <p:cNvPr id="736" name="Google Shape;736;p106"/>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t>Way of managing Pods via </a:t>
            </a:r>
            <a:r>
              <a:rPr lang="en" sz="3200" b="1" err="1"/>
              <a:t>ReplicaSets</a:t>
            </a:r>
            <a:r>
              <a:rPr lang="en" sz="3200" b="1"/>
              <a:t>.</a:t>
            </a:r>
            <a:endParaRPr sz="3200"/>
          </a:p>
          <a:p>
            <a:pPr indent="-507987">
              <a:spcBef>
                <a:spcPts val="1333"/>
              </a:spcBef>
              <a:buSzPts val="2400"/>
            </a:pPr>
            <a:r>
              <a:rPr lang="en" sz="3200"/>
              <a:t>Provide rollback functionality and update control.</a:t>
            </a:r>
            <a:endParaRPr sz="3200"/>
          </a:p>
          <a:p>
            <a:pPr indent="-507987">
              <a:spcBef>
                <a:spcPts val="1333"/>
              </a:spcBef>
              <a:buSzPts val="2400"/>
            </a:pPr>
            <a:r>
              <a:rPr lang="en" sz="3200"/>
              <a:t>Updates are managed through the </a:t>
            </a:r>
            <a:r>
              <a:rPr lang="en" sz="3200" b="1"/>
              <a:t>pod-template-hash </a:t>
            </a:r>
            <a:r>
              <a:rPr lang="en" sz="3200"/>
              <a:t>label.</a:t>
            </a:r>
            <a:r>
              <a:rPr lang="en" sz="3200" b="1"/>
              <a:t> </a:t>
            </a:r>
            <a:endParaRPr sz="3200" b="1"/>
          </a:p>
          <a:p>
            <a:pPr indent="-507987">
              <a:spcBef>
                <a:spcPts val="1333"/>
              </a:spcBef>
              <a:buSzPts val="2400"/>
            </a:pPr>
            <a:r>
              <a:rPr lang="en" sz="3200"/>
              <a:t>Each iteration creates a unique label that is assigned to both the </a:t>
            </a:r>
            <a:r>
              <a:rPr lang="en" sz="3200" b="1" err="1"/>
              <a:t>ReplicaSet</a:t>
            </a:r>
            <a:r>
              <a:rPr lang="en" sz="3200"/>
              <a:t> and subsequent Pods.</a:t>
            </a:r>
            <a:endParaRPr sz="3200"/>
          </a:p>
          <a:p>
            <a:pPr marL="0" indent="0">
              <a:spcBef>
                <a:spcPts val="1333"/>
              </a:spcBef>
              <a:buNone/>
            </a:pPr>
            <a:endParaRPr sz="3200"/>
          </a:p>
        </p:txBody>
      </p:sp>
      <p:pic>
        <p:nvPicPr>
          <p:cNvPr id="737" name="Google Shape;737;p106"/>
          <p:cNvPicPr preferRelativeResize="0"/>
          <p:nvPr/>
        </p:nvPicPr>
        <p:blipFill>
          <a:blip r:embed="rId3">
            <a:alphaModFix/>
          </a:blip>
          <a:stretch>
            <a:fillRect/>
          </a:stretch>
        </p:blipFill>
        <p:spPr>
          <a:xfrm>
            <a:off x="2566285" y="5479900"/>
            <a:ext cx="7059423" cy="1260600"/>
          </a:xfrm>
          <a:prstGeom prst="rect">
            <a:avLst/>
          </a:prstGeom>
          <a:noFill/>
          <a:ln>
            <a:noFill/>
          </a:ln>
        </p:spPr>
      </p:pic>
    </p:spTree>
    <p:extLst>
      <p:ext uri="{BB962C8B-B14F-4D97-AF65-F5344CB8AC3E}">
        <p14:creationId xmlns:p14="http://schemas.microsoft.com/office/powerpoint/2010/main" val="2920947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Deployment</a:t>
            </a:r>
            <a:endParaRPr/>
          </a:p>
        </p:txBody>
      </p:sp>
      <p:sp>
        <p:nvSpPr>
          <p:cNvPr id="743" name="Google Shape;743;p107"/>
          <p:cNvSpPr txBox="1">
            <a:spLocks noGrp="1"/>
          </p:cNvSpPr>
          <p:nvPr>
            <p:ph type="body" idx="1"/>
          </p:nvPr>
        </p:nvSpPr>
        <p:spPr>
          <a:xfrm>
            <a:off x="609600" y="1600200"/>
            <a:ext cx="7410000" cy="4967600"/>
          </a:xfrm>
          <a:prstGeom prst="rect">
            <a:avLst/>
          </a:prstGeom>
        </p:spPr>
        <p:txBody>
          <a:bodyPr spcFirstLastPara="1" vert="horz" wrap="square" lIns="121900" tIns="121900" rIns="121900" bIns="121900" rtlCol="0" anchor="t" anchorCtr="0">
            <a:noAutofit/>
          </a:bodyPr>
          <a:lstStyle/>
          <a:p>
            <a:pPr indent="-457189">
              <a:spcBef>
                <a:spcPts val="0"/>
              </a:spcBef>
              <a:buSzPts val="1800"/>
            </a:pPr>
            <a:r>
              <a:rPr lang="en" sz="2400" err="1">
                <a:solidFill>
                  <a:srgbClr val="1155CC"/>
                </a:solidFill>
                <a:latin typeface="Roboto Mono"/>
                <a:ea typeface="Roboto Mono"/>
                <a:cs typeface="Roboto Mono"/>
                <a:sym typeface="Roboto Mono"/>
              </a:rPr>
              <a:t>revisionHistoryLimit</a:t>
            </a:r>
            <a:r>
              <a:rPr lang="en" sz="2400">
                <a:solidFill>
                  <a:srgbClr val="1155CC"/>
                </a:solidFill>
                <a:latin typeface="Roboto Mono"/>
                <a:ea typeface="Roboto Mono"/>
                <a:cs typeface="Roboto Mono"/>
                <a:sym typeface="Roboto Mono"/>
              </a:rPr>
              <a:t>: </a:t>
            </a:r>
            <a:r>
              <a:rPr lang="en" sz="2400"/>
              <a:t>The number of previous iterations of the Deployment to retain.</a:t>
            </a:r>
            <a:endParaRPr sz="2400">
              <a:solidFill>
                <a:srgbClr val="1155CC"/>
              </a:solidFill>
              <a:latin typeface="Roboto Mono"/>
              <a:ea typeface="Roboto Mono"/>
              <a:cs typeface="Roboto Mono"/>
              <a:sym typeface="Roboto Mono"/>
            </a:endParaRPr>
          </a:p>
          <a:p>
            <a:pPr indent="-457189">
              <a:spcBef>
                <a:spcPts val="1333"/>
              </a:spcBef>
              <a:buSzPts val="1800"/>
            </a:pPr>
            <a:r>
              <a:rPr lang="en" sz="2400">
                <a:solidFill>
                  <a:srgbClr val="1155CC"/>
                </a:solidFill>
                <a:latin typeface="Roboto Mono"/>
                <a:ea typeface="Roboto Mono"/>
                <a:cs typeface="Roboto Mono"/>
                <a:sym typeface="Roboto Mono"/>
              </a:rPr>
              <a:t>strategy: </a:t>
            </a:r>
            <a:r>
              <a:rPr lang="en" sz="2400"/>
              <a:t>Describes the method of  updating the Pods based on the </a:t>
            </a:r>
            <a:r>
              <a:rPr lang="en" sz="2400">
                <a:solidFill>
                  <a:srgbClr val="1155CC"/>
                </a:solidFill>
                <a:latin typeface="Roboto Mono"/>
                <a:ea typeface="Roboto Mono"/>
                <a:cs typeface="Roboto Mono"/>
                <a:sym typeface="Roboto Mono"/>
              </a:rPr>
              <a:t>type</a:t>
            </a:r>
            <a:r>
              <a:rPr lang="en" sz="2400"/>
              <a:t>. Valid options are </a:t>
            </a:r>
            <a:r>
              <a:rPr lang="en" sz="2400">
                <a:solidFill>
                  <a:srgbClr val="CC0000"/>
                </a:solidFill>
                <a:latin typeface="Roboto Mono"/>
                <a:ea typeface="Roboto Mono"/>
                <a:cs typeface="Roboto Mono"/>
                <a:sym typeface="Roboto Mono"/>
              </a:rPr>
              <a:t>Recreate</a:t>
            </a:r>
            <a:r>
              <a:rPr lang="en" sz="2400">
                <a:solidFill>
                  <a:srgbClr val="CC0000"/>
                </a:solidFill>
              </a:rPr>
              <a:t> </a:t>
            </a:r>
            <a:r>
              <a:rPr lang="en" sz="2400"/>
              <a:t>or </a:t>
            </a:r>
            <a:r>
              <a:rPr lang="en" sz="2400" err="1">
                <a:solidFill>
                  <a:srgbClr val="CC0000"/>
                </a:solidFill>
                <a:latin typeface="Roboto Mono"/>
                <a:ea typeface="Roboto Mono"/>
                <a:cs typeface="Roboto Mono"/>
                <a:sym typeface="Roboto Mono"/>
              </a:rPr>
              <a:t>RollingUpdate</a:t>
            </a:r>
            <a:r>
              <a:rPr lang="en" sz="2400"/>
              <a:t>. </a:t>
            </a:r>
            <a:endParaRPr sz="2400"/>
          </a:p>
          <a:p>
            <a:pPr lvl="1" indent="-457189">
              <a:spcBef>
                <a:spcPts val="1333"/>
              </a:spcBef>
              <a:buSzPts val="1800"/>
            </a:pPr>
            <a:r>
              <a:rPr lang="en">
                <a:solidFill>
                  <a:srgbClr val="CC0000"/>
                </a:solidFill>
                <a:latin typeface="Roboto Mono"/>
                <a:ea typeface="Roboto Mono"/>
                <a:cs typeface="Roboto Mono"/>
                <a:sym typeface="Roboto Mono"/>
              </a:rPr>
              <a:t>Recreate: </a:t>
            </a:r>
            <a:r>
              <a:rPr lang="en"/>
              <a:t>All existing Pods are killed before the new ones are created.</a:t>
            </a:r>
            <a:endParaRPr>
              <a:solidFill>
                <a:srgbClr val="CC0000"/>
              </a:solidFill>
              <a:latin typeface="Roboto Mono"/>
              <a:ea typeface="Roboto Mono"/>
              <a:cs typeface="Roboto Mono"/>
              <a:sym typeface="Roboto Mono"/>
            </a:endParaRPr>
          </a:p>
          <a:p>
            <a:pPr lvl="1" indent="-457189">
              <a:spcBef>
                <a:spcPts val="1333"/>
              </a:spcBef>
              <a:spcAft>
                <a:spcPts val="1333"/>
              </a:spcAft>
              <a:buSzPts val="1800"/>
            </a:pPr>
            <a:r>
              <a:rPr lang="en" err="1">
                <a:solidFill>
                  <a:srgbClr val="CC0000"/>
                </a:solidFill>
                <a:latin typeface="Roboto Mono"/>
                <a:ea typeface="Roboto Mono"/>
                <a:cs typeface="Roboto Mono"/>
                <a:sym typeface="Roboto Mono"/>
              </a:rPr>
              <a:t>RollingUpdate</a:t>
            </a:r>
            <a:r>
              <a:rPr lang="en">
                <a:solidFill>
                  <a:srgbClr val="CC0000"/>
                </a:solidFill>
                <a:latin typeface="Roboto Mono"/>
                <a:ea typeface="Roboto Mono"/>
                <a:cs typeface="Roboto Mono"/>
                <a:sym typeface="Roboto Mono"/>
              </a:rPr>
              <a:t>: </a:t>
            </a:r>
            <a:r>
              <a:rPr lang="en"/>
              <a:t>Cycles through updating the Pods according to the parameters: </a:t>
            </a:r>
            <a:r>
              <a:rPr lang="en" err="1">
                <a:solidFill>
                  <a:srgbClr val="1155CC"/>
                </a:solidFill>
                <a:latin typeface="Roboto Mono"/>
                <a:ea typeface="Roboto Mono"/>
                <a:cs typeface="Roboto Mono"/>
                <a:sym typeface="Roboto Mono"/>
              </a:rPr>
              <a:t>maxSurge</a:t>
            </a:r>
            <a:r>
              <a:rPr lang="en"/>
              <a:t> and </a:t>
            </a:r>
            <a:r>
              <a:rPr lang="en" err="1">
                <a:solidFill>
                  <a:srgbClr val="1155CC"/>
                </a:solidFill>
                <a:latin typeface="Roboto Mono"/>
                <a:ea typeface="Roboto Mono"/>
                <a:cs typeface="Roboto Mono"/>
                <a:sym typeface="Roboto Mono"/>
              </a:rPr>
              <a:t>maxUnavailable</a:t>
            </a:r>
            <a:r>
              <a:rPr lang="en"/>
              <a:t>.</a:t>
            </a:r>
            <a:endParaRPr/>
          </a:p>
        </p:txBody>
      </p:sp>
      <p:sp>
        <p:nvSpPr>
          <p:cNvPr id="744" name="Google Shape;744;p107"/>
          <p:cNvSpPr txBox="1">
            <a:spLocks noGrp="1"/>
          </p:cNvSpPr>
          <p:nvPr>
            <p:ph type="body" idx="1"/>
          </p:nvPr>
        </p:nvSpPr>
        <p:spPr>
          <a:xfrm>
            <a:off x="8019667" y="1717500"/>
            <a:ext cx="3562800" cy="48504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600" err="1">
                <a:solidFill>
                  <a:srgbClr val="1155CC"/>
                </a:solidFill>
                <a:latin typeface="Roboto Mono"/>
                <a:ea typeface="Roboto Mono"/>
                <a:cs typeface="Roboto Mono"/>
                <a:sym typeface="Roboto Mono"/>
              </a:rPr>
              <a:t>apiVersion</a:t>
            </a:r>
            <a:r>
              <a:rPr lang="en" sz="1600">
                <a:solidFill>
                  <a:srgbClr val="1155CC"/>
                </a:solidFill>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apps/v1</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Deployment</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deploy-example</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replicas: </a:t>
            </a:r>
            <a:r>
              <a:rPr lang="en" sz="1600">
                <a:solidFill>
                  <a:srgbClr val="CC0000"/>
                </a:solidFill>
                <a:latin typeface="Roboto Mono"/>
                <a:ea typeface="Roboto Mono"/>
                <a:cs typeface="Roboto Mono"/>
                <a:sym typeface="Roboto Mono"/>
              </a:rPr>
              <a:t>3</a:t>
            </a:r>
            <a:br>
              <a:rPr lang="en" sz="1600">
                <a:solidFill>
                  <a:srgbClr val="CC0000"/>
                </a:solidFill>
                <a:latin typeface="Roboto Mono"/>
                <a:ea typeface="Roboto Mono"/>
                <a:cs typeface="Roboto Mono"/>
                <a:sym typeface="Roboto Mono"/>
              </a:rPr>
            </a:br>
            <a:r>
              <a:rPr lang="en" sz="1600">
                <a:solidFill>
                  <a:srgbClr val="CC0000"/>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revisionHistoryLimit</a:t>
            </a:r>
            <a:r>
              <a:rPr lang="en" sz="1600">
                <a:solidFill>
                  <a:srgbClr val="1155CC"/>
                </a:solidFill>
                <a:latin typeface="Roboto Mono"/>
                <a:ea typeface="Roboto Mono"/>
                <a:cs typeface="Roboto Mono"/>
                <a:sym typeface="Roboto Mono"/>
              </a:rPr>
              <a:t>:</a:t>
            </a:r>
            <a:r>
              <a:rPr lang="en" sz="1600">
                <a:solidFill>
                  <a:srgbClr val="CC0000"/>
                </a:solidFill>
                <a:latin typeface="Roboto Mono"/>
                <a:ea typeface="Roboto Mono"/>
                <a:cs typeface="Roboto Mono"/>
                <a:sym typeface="Roboto Mono"/>
              </a:rPr>
              <a:t> 3</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matchLabels</a:t>
            </a:r>
            <a:r>
              <a:rPr lang="en" sz="1600">
                <a:solidFill>
                  <a:srgbClr val="1155CC"/>
                </a:solidFill>
                <a:latin typeface="Roboto Mono"/>
                <a:ea typeface="Roboto Mono"/>
                <a:cs typeface="Roboto Mono"/>
                <a:sym typeface="Roboto Mono"/>
              </a:rPr>
              <a:t>:</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app: </a:t>
            </a:r>
            <a:r>
              <a:rPr lang="en" sz="1600" err="1">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env</a:t>
            </a:r>
            <a:r>
              <a:rPr lang="en" sz="1600">
                <a:solidFill>
                  <a:srgbClr val="1155CC"/>
                </a:solidFill>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strategy:</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type: </a:t>
            </a:r>
            <a:r>
              <a:rPr lang="en" sz="1600" err="1">
                <a:solidFill>
                  <a:srgbClr val="CC0000"/>
                </a:solidFill>
                <a:latin typeface="Roboto Mono"/>
                <a:ea typeface="Roboto Mono"/>
                <a:cs typeface="Roboto Mono"/>
                <a:sym typeface="Roboto Mono"/>
              </a:rPr>
              <a:t>RollingUpdate</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rollingUpdate</a:t>
            </a:r>
            <a:r>
              <a:rPr lang="en" sz="1600">
                <a:solidFill>
                  <a:srgbClr val="1155CC"/>
                </a:solidFill>
                <a:latin typeface="Roboto Mono"/>
                <a:ea typeface="Roboto Mono"/>
                <a:cs typeface="Roboto Mono"/>
                <a:sym typeface="Roboto Mono"/>
              </a:rPr>
              <a:t>:</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maxSurge</a:t>
            </a:r>
            <a:r>
              <a:rPr lang="en" sz="1600">
                <a:solidFill>
                  <a:srgbClr val="1155CC"/>
                </a:solidFill>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1</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t>
            </a:r>
            <a:r>
              <a:rPr lang="en" sz="1600" err="1">
                <a:solidFill>
                  <a:srgbClr val="1155CC"/>
                </a:solidFill>
                <a:latin typeface="Roboto Mono"/>
                <a:ea typeface="Roboto Mono"/>
                <a:cs typeface="Roboto Mono"/>
                <a:sym typeface="Roboto Mono"/>
              </a:rPr>
              <a:t>maxUnavailable</a:t>
            </a:r>
            <a:r>
              <a:rPr lang="en" sz="1600">
                <a:solidFill>
                  <a:srgbClr val="1155CC"/>
                </a:solidFill>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0</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template: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6AA84F"/>
                </a:solidFill>
                <a:latin typeface="Roboto Mono"/>
                <a:ea typeface="Roboto Mono"/>
                <a:cs typeface="Roboto Mono"/>
                <a:sym typeface="Roboto Mono"/>
              </a:rPr>
              <a:t>    </a:t>
            </a:r>
            <a:r>
              <a:rPr lang="en" sz="1600">
                <a:solidFill>
                  <a:srgbClr val="38761D"/>
                </a:solidFill>
                <a:latin typeface="Roboto Mono"/>
                <a:ea typeface="Roboto Mono"/>
                <a:cs typeface="Roboto Mono"/>
                <a:sym typeface="Roboto Mono"/>
              </a:rPr>
              <a:t>&lt;pod template&gt;</a:t>
            </a:r>
            <a:endParaRPr sz="1600">
              <a:solidFill>
                <a:srgbClr val="38761D"/>
              </a:solidFill>
              <a:latin typeface="Roboto Mono"/>
              <a:ea typeface="Roboto Mono"/>
              <a:cs typeface="Roboto Mono"/>
              <a:sym typeface="Roboto Mono"/>
            </a:endParaRPr>
          </a:p>
        </p:txBody>
      </p:sp>
    </p:spTree>
    <p:extLst>
      <p:ext uri="{BB962C8B-B14F-4D97-AF65-F5344CB8AC3E}">
        <p14:creationId xmlns:p14="http://schemas.microsoft.com/office/powerpoint/2010/main" val="3185886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Deployment</a:t>
            </a:r>
            <a:endParaRPr/>
          </a:p>
        </p:txBody>
      </p:sp>
      <p:sp>
        <p:nvSpPr>
          <p:cNvPr id="744" name="Google Shape;744;p107"/>
          <p:cNvSpPr txBox="1">
            <a:spLocks noGrp="1"/>
          </p:cNvSpPr>
          <p:nvPr>
            <p:ph type="body" idx="1"/>
          </p:nvPr>
        </p:nvSpPr>
        <p:spPr>
          <a:xfrm>
            <a:off x="609600" y="1500553"/>
            <a:ext cx="11207261" cy="5251939"/>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create deployment test --image=</a:t>
            </a:r>
            <a:r>
              <a:rPr lang="en-US" sz="1467" err="1">
                <a:latin typeface="Roboto Mono"/>
                <a:ea typeface="Roboto Mono"/>
                <a:cs typeface="Roboto Mono"/>
                <a:sym typeface="Roboto Mono"/>
              </a:rPr>
              <a:t>nginx</a:t>
            </a:r>
            <a:endParaRPr lang="en-US" sz="1467">
              <a:latin typeface="Roboto Mono"/>
              <a:ea typeface="Roboto Mono"/>
              <a:cs typeface="Roboto Mono"/>
              <a:sym typeface="Roboto Mono"/>
            </a:endParaRP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set image deployment test </a:t>
            </a:r>
            <a:r>
              <a:rPr lang="en-US" sz="1467" err="1">
                <a:latin typeface="Roboto Mono"/>
                <a:ea typeface="Roboto Mono"/>
                <a:cs typeface="Roboto Mono"/>
                <a:sym typeface="Roboto Mono"/>
              </a:rPr>
              <a:t>nginx</a:t>
            </a:r>
            <a:r>
              <a:rPr lang="en-US" sz="1467">
                <a:latin typeface="Roboto Mono"/>
                <a:ea typeface="Roboto Mono"/>
                <a:cs typeface="Roboto Mono"/>
                <a:sym typeface="Roboto Mono"/>
              </a:rPr>
              <a:t>=nginx:1.9.1 --record</a:t>
            </a:r>
          </a:p>
          <a:p>
            <a:pPr marL="0" indent="0">
              <a:spcBef>
                <a:spcPts val="0"/>
              </a:spcBef>
              <a:buNone/>
            </a:pPr>
            <a:endParaRPr lang="en-US" sz="1467">
              <a:latin typeface="Roboto Mono"/>
              <a:ea typeface="Roboto Mono"/>
              <a:cs typeface="Roboto Mono"/>
              <a:sym typeface="Roboto Mono"/>
            </a:endParaRP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history deployment test</a:t>
            </a:r>
          </a:p>
          <a:p>
            <a:pPr marL="0" indent="0">
              <a:spcBef>
                <a:spcPts val="0"/>
              </a:spcBef>
              <a:buNone/>
            </a:pPr>
            <a:r>
              <a:rPr lang="en-US" sz="1467">
                <a:latin typeface="Roboto Mono"/>
                <a:ea typeface="Roboto Mono"/>
                <a:cs typeface="Roboto Mono"/>
                <a:sym typeface="Roboto Mono"/>
              </a:rPr>
              <a:t>deployments "test"</a:t>
            </a:r>
          </a:p>
          <a:p>
            <a:pPr marL="0" indent="0">
              <a:spcBef>
                <a:spcPts val="0"/>
              </a:spcBef>
              <a:buNone/>
            </a:pPr>
            <a:r>
              <a:rPr lang="en-US" sz="1467">
                <a:latin typeface="Roboto Mono"/>
                <a:ea typeface="Roboto Mono"/>
                <a:cs typeface="Roboto Mono"/>
                <a:sym typeface="Roboto Mono"/>
              </a:rPr>
              <a:t>REVISION  CHANGE-CAUSE</a:t>
            </a:r>
          </a:p>
          <a:p>
            <a:pPr marL="0" indent="0">
              <a:spcBef>
                <a:spcPts val="0"/>
              </a:spcBef>
              <a:buNone/>
            </a:pPr>
            <a:r>
              <a:rPr lang="en-US" sz="1467">
                <a:latin typeface="Roboto Mono"/>
                <a:ea typeface="Roboto Mono"/>
                <a:cs typeface="Roboto Mono"/>
                <a:sym typeface="Roboto Mono"/>
              </a:rPr>
              <a:t>1         &lt;none&gt;</a:t>
            </a:r>
          </a:p>
          <a:p>
            <a:pPr marL="0" indent="0">
              <a:spcBef>
                <a:spcPts val="0"/>
              </a:spcBef>
              <a:buNone/>
            </a:pPr>
            <a:r>
              <a:rPr lang="en-US" sz="1467">
                <a:latin typeface="Roboto Mono"/>
                <a:ea typeface="Roboto Mono"/>
                <a:cs typeface="Roboto Mono"/>
                <a:sym typeface="Roboto Mono"/>
              </a:rPr>
              <a:t>2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set image deployment test </a:t>
            </a:r>
            <a:r>
              <a:rPr lang="en-US" sz="1467" err="1">
                <a:latin typeface="Roboto Mono"/>
                <a:ea typeface="Roboto Mono"/>
                <a:cs typeface="Roboto Mono"/>
                <a:sym typeface="Roboto Mono"/>
              </a:rPr>
              <a:t>nginx</a:t>
            </a:r>
            <a:r>
              <a:rPr lang="en-US" sz="1467">
                <a:latin typeface="Roboto Mono"/>
                <a:ea typeface="Roboto Mono"/>
                <a:cs typeface="Roboto Mono"/>
                <a:sym typeface="Roboto Mono"/>
              </a:rPr>
              <a:t>=nginx:1.9.1 --record=true</a:t>
            </a:r>
          </a:p>
          <a:p>
            <a:pPr marL="0" indent="0">
              <a:spcBef>
                <a:spcPts val="0"/>
              </a:spcBef>
              <a:buNone/>
            </a:pPr>
            <a:endParaRPr lang="en-US" sz="1467">
              <a:latin typeface="Roboto Mono"/>
              <a:ea typeface="Roboto Mono"/>
              <a:cs typeface="Roboto Mono"/>
              <a:sym typeface="Roboto Mono"/>
            </a:endParaRP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annotate deployment test </a:t>
            </a:r>
            <a:r>
              <a:rPr lang="en-US" sz="1467" err="1">
                <a:latin typeface="Roboto Mono"/>
                <a:ea typeface="Roboto Mono"/>
                <a:cs typeface="Roboto Mono"/>
                <a:sym typeface="Roboto Mono"/>
              </a:rPr>
              <a:t>kubernetes.io</a:t>
            </a:r>
            <a:r>
              <a:rPr lang="en-US" sz="1467">
                <a:latin typeface="Roboto Mono"/>
                <a:ea typeface="Roboto Mono"/>
                <a:cs typeface="Roboto Mono"/>
                <a:sym typeface="Roboto Mono"/>
              </a:rPr>
              <a:t>/change-cause="image updated to 1.9.1"</a:t>
            </a:r>
          </a:p>
          <a:p>
            <a:pPr marL="0" indent="0">
              <a:spcBef>
                <a:spcPts val="0"/>
              </a:spcBef>
              <a:buNone/>
            </a:pPr>
            <a:endParaRPr lang="en-US" sz="1467">
              <a:latin typeface="Roboto Mono"/>
              <a:ea typeface="Roboto Mono"/>
              <a:cs typeface="Roboto Mono"/>
              <a:sym typeface="Roboto Mono"/>
            </a:endParaRP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undo deployment test</a:t>
            </a: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undo deployment test --to-revision=2</a:t>
            </a:r>
          </a:p>
          <a:p>
            <a:pPr marL="0" indent="0">
              <a:spcBef>
                <a:spcPts val="0"/>
              </a:spcBef>
              <a:buNone/>
            </a:pPr>
            <a:endParaRPr lang="en-US" sz="1467">
              <a:latin typeface="Roboto Mono"/>
              <a:ea typeface="Roboto Mono"/>
              <a:cs typeface="Roboto Mono"/>
              <a:sym typeface="Roboto Mono"/>
            </a:endParaRPr>
          </a:p>
          <a:p>
            <a:pPr marL="0" indent="0">
              <a:spcBef>
                <a:spcPts val="0"/>
              </a:spcBef>
              <a:buNone/>
            </a:pPr>
            <a:r>
              <a:rPr lang="en-US" sz="1467">
                <a:latin typeface="Roboto Mono"/>
                <a:ea typeface="Roboto Mono"/>
                <a:cs typeface="Roboto Mono"/>
                <a:sym typeface="Roboto Mono"/>
              </a:rPr>
              <a:t>$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history deployment test</a:t>
            </a:r>
          </a:p>
          <a:p>
            <a:pPr marL="0" indent="0">
              <a:spcBef>
                <a:spcPts val="0"/>
              </a:spcBef>
              <a:buNone/>
            </a:pPr>
            <a:r>
              <a:rPr lang="en-US" sz="1467">
                <a:latin typeface="Roboto Mono"/>
                <a:ea typeface="Roboto Mono"/>
                <a:cs typeface="Roboto Mono"/>
                <a:sym typeface="Roboto Mono"/>
              </a:rPr>
              <a:t>deployments "test"</a:t>
            </a:r>
          </a:p>
          <a:p>
            <a:pPr marL="0" indent="0">
              <a:spcBef>
                <a:spcPts val="0"/>
              </a:spcBef>
              <a:buNone/>
            </a:pPr>
            <a:r>
              <a:rPr lang="en-US" sz="1467">
                <a:latin typeface="Roboto Mono"/>
                <a:ea typeface="Roboto Mono"/>
                <a:cs typeface="Roboto Mono"/>
                <a:sym typeface="Roboto Mono"/>
              </a:rPr>
              <a:t>REVISION  CHANGE-CAUSE</a:t>
            </a:r>
          </a:p>
          <a:p>
            <a:pPr marL="0" indent="0">
              <a:spcBef>
                <a:spcPts val="0"/>
              </a:spcBef>
              <a:buNone/>
            </a:pPr>
            <a:r>
              <a:rPr lang="en-US" sz="1467">
                <a:latin typeface="Roboto Mono"/>
                <a:ea typeface="Roboto Mono"/>
                <a:cs typeface="Roboto Mono"/>
                <a:sym typeface="Roboto Mono"/>
              </a:rPr>
              <a:t>2         </a:t>
            </a: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set image deployment test </a:t>
            </a:r>
            <a:r>
              <a:rPr lang="en-US" sz="1467" err="1">
                <a:latin typeface="Roboto Mono"/>
                <a:ea typeface="Roboto Mono"/>
                <a:cs typeface="Roboto Mono"/>
                <a:sym typeface="Roboto Mono"/>
              </a:rPr>
              <a:t>nginx</a:t>
            </a:r>
            <a:r>
              <a:rPr lang="en-US" sz="1467">
                <a:latin typeface="Roboto Mono"/>
                <a:ea typeface="Roboto Mono"/>
                <a:cs typeface="Roboto Mono"/>
                <a:sym typeface="Roboto Mono"/>
              </a:rPr>
              <a:t>=nginx:1.9.1 --record=true</a:t>
            </a:r>
          </a:p>
          <a:p>
            <a:pPr marL="0" indent="0">
              <a:spcBef>
                <a:spcPts val="0"/>
              </a:spcBef>
              <a:buNone/>
            </a:pPr>
            <a:r>
              <a:rPr lang="en-US" sz="1467">
                <a:latin typeface="Roboto Mono"/>
                <a:ea typeface="Roboto Mono"/>
                <a:cs typeface="Roboto Mono"/>
                <a:sym typeface="Roboto Mono"/>
              </a:rPr>
              <a:t>3         &lt;none&gt;</a:t>
            </a:r>
          </a:p>
          <a:p>
            <a:pPr marL="0" indent="0">
              <a:spcBef>
                <a:spcPts val="0"/>
              </a:spcBef>
              <a:buNone/>
            </a:pPr>
            <a:endParaRPr lang="en-US" sz="1467">
              <a:latin typeface="Roboto Mono"/>
              <a:ea typeface="Roboto Mono"/>
              <a:cs typeface="Roboto Mono"/>
              <a:sym typeface="Roboto Mono"/>
            </a:endParaRPr>
          </a:p>
          <a:p>
            <a:pPr marL="0" indent="0">
              <a:spcBef>
                <a:spcPts val="0"/>
              </a:spcBef>
              <a:buNone/>
            </a:pP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scale deployment test --replicas=10</a:t>
            </a:r>
          </a:p>
          <a:p>
            <a:pPr marL="0" indent="0">
              <a:spcBef>
                <a:spcPts val="0"/>
              </a:spcBef>
              <a:buNone/>
            </a:pP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pause deployment test</a:t>
            </a:r>
          </a:p>
          <a:p>
            <a:pPr marL="0" indent="0">
              <a:spcBef>
                <a:spcPts val="0"/>
              </a:spcBef>
              <a:buNone/>
            </a:pPr>
            <a:r>
              <a:rPr lang="en-US" sz="1467" err="1">
                <a:latin typeface="Roboto Mono"/>
                <a:ea typeface="Roboto Mono"/>
                <a:cs typeface="Roboto Mono"/>
                <a:sym typeface="Roboto Mono"/>
              </a:rPr>
              <a:t>kubectl</a:t>
            </a:r>
            <a:r>
              <a:rPr lang="en-US" sz="1467">
                <a:latin typeface="Roboto Mono"/>
                <a:ea typeface="Roboto Mono"/>
                <a:cs typeface="Roboto Mono"/>
                <a:sym typeface="Roboto Mono"/>
              </a:rPr>
              <a:t> rollout resume deployment test</a:t>
            </a:r>
            <a:endParaRPr sz="1467">
              <a:latin typeface="Roboto Mono"/>
              <a:ea typeface="Roboto Mono"/>
              <a:cs typeface="Roboto Mono"/>
              <a:sym typeface="Roboto Mono"/>
            </a:endParaRPr>
          </a:p>
        </p:txBody>
      </p:sp>
    </p:spTree>
    <p:extLst>
      <p:ext uri="{BB962C8B-B14F-4D97-AF65-F5344CB8AC3E}">
        <p14:creationId xmlns:p14="http://schemas.microsoft.com/office/powerpoint/2010/main" val="2981572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DaemonSet</a:t>
            </a:r>
            <a:endParaRPr/>
          </a:p>
        </p:txBody>
      </p:sp>
      <p:sp>
        <p:nvSpPr>
          <p:cNvPr id="810" name="Google Shape;810;p114"/>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t>Ensure that all nodes matching certain criteria will run an instance of the supplied Pod.</a:t>
            </a:r>
            <a:endParaRPr sz="3200"/>
          </a:p>
          <a:p>
            <a:pPr indent="-507987">
              <a:spcBef>
                <a:spcPts val="1333"/>
              </a:spcBef>
              <a:buSzPts val="2400"/>
            </a:pPr>
            <a:r>
              <a:rPr lang="en" sz="3200"/>
              <a:t>Are ideal for cluster wide services such as log forwarding or monitoring.</a:t>
            </a:r>
            <a:endParaRPr sz="3200"/>
          </a:p>
        </p:txBody>
      </p:sp>
      <p:pic>
        <p:nvPicPr>
          <p:cNvPr id="811" name="Google Shape;811;p114"/>
          <p:cNvPicPr preferRelativeResize="0"/>
          <p:nvPr/>
        </p:nvPicPr>
        <p:blipFill>
          <a:blip r:embed="rId3">
            <a:alphaModFix/>
          </a:blip>
          <a:stretch>
            <a:fillRect/>
          </a:stretch>
        </p:blipFill>
        <p:spPr>
          <a:xfrm>
            <a:off x="2277280" y="4084001"/>
            <a:ext cx="7120833" cy="1296233"/>
          </a:xfrm>
          <a:prstGeom prst="rect">
            <a:avLst/>
          </a:prstGeom>
          <a:noFill/>
          <a:ln>
            <a:noFill/>
          </a:ln>
        </p:spPr>
      </p:pic>
    </p:spTree>
    <p:extLst>
      <p:ext uri="{BB962C8B-B14F-4D97-AF65-F5344CB8AC3E}">
        <p14:creationId xmlns:p14="http://schemas.microsoft.com/office/powerpoint/2010/main" val="3065994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StatefulSet</a:t>
            </a:r>
            <a:endParaRPr/>
          </a:p>
        </p:txBody>
      </p:sp>
      <p:sp>
        <p:nvSpPr>
          <p:cNvPr id="848" name="Google Shape;848;p11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t>Tailored to managing Pods that must persist or maintain state. </a:t>
            </a:r>
            <a:endParaRPr sz="3200"/>
          </a:p>
          <a:p>
            <a:pPr indent="-507987">
              <a:spcBef>
                <a:spcPts val="1333"/>
              </a:spcBef>
              <a:buSzPts val="2400"/>
            </a:pPr>
            <a:r>
              <a:rPr lang="en" sz="3200"/>
              <a:t>Pod lifecycle will be ordered and follow consistent patterns. </a:t>
            </a:r>
          </a:p>
          <a:p>
            <a:pPr indent="-507987">
              <a:spcBef>
                <a:spcPts val="1333"/>
              </a:spcBef>
              <a:buSzPts val="2400"/>
            </a:pPr>
            <a:r>
              <a:rPr lang="en" sz="3200"/>
              <a:t>Assigned a unique ordinal name following the convention of ‘</a:t>
            </a:r>
            <a:r>
              <a:rPr lang="en" sz="3200" i="1"/>
              <a:t>&lt;</a:t>
            </a:r>
            <a:r>
              <a:rPr lang="en" sz="3200" i="1" err="1"/>
              <a:t>statefulset</a:t>
            </a:r>
            <a:r>
              <a:rPr lang="en" sz="3200" i="1"/>
              <a:t> name&gt;-&lt;ordinal index&gt;</a:t>
            </a:r>
            <a:r>
              <a:rPr lang="en" sz="3200"/>
              <a:t>’.</a:t>
            </a:r>
            <a:endParaRPr sz="3200"/>
          </a:p>
        </p:txBody>
      </p:sp>
      <p:pic>
        <p:nvPicPr>
          <p:cNvPr id="849" name="Google Shape;849;p119"/>
          <p:cNvPicPr preferRelativeResize="0"/>
          <p:nvPr/>
        </p:nvPicPr>
        <p:blipFill>
          <a:blip r:embed="rId3">
            <a:alphaModFix/>
          </a:blip>
          <a:stretch>
            <a:fillRect/>
          </a:stretch>
        </p:blipFill>
        <p:spPr>
          <a:xfrm>
            <a:off x="2566301" y="5480939"/>
            <a:ext cx="7059401" cy="1243463"/>
          </a:xfrm>
          <a:prstGeom prst="rect">
            <a:avLst/>
          </a:prstGeom>
          <a:noFill/>
          <a:ln>
            <a:noFill/>
          </a:ln>
        </p:spPr>
      </p:pic>
    </p:spTree>
    <p:extLst>
      <p:ext uri="{BB962C8B-B14F-4D97-AF65-F5344CB8AC3E}">
        <p14:creationId xmlns:p14="http://schemas.microsoft.com/office/powerpoint/2010/main" val="2365832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609600" y="5875079"/>
            <a:ext cx="10972800" cy="692800"/>
          </a:xfrm>
          <a:prstGeom prst="rect">
            <a:avLst/>
          </a:prstGeom>
        </p:spPr>
        <p:txBody>
          <a:bodyPr spcFirstLastPara="1" vert="horz" wrap="square" lIns="121900" tIns="121900" rIns="121900" bIns="121900" rtlCol="0" anchor="t" anchorCtr="0">
            <a:noAutofit/>
          </a:bodyPr>
          <a:lstStyle/>
          <a:p>
            <a:pPr marL="0" indent="0"/>
            <a:r>
              <a:rPr lang="en"/>
              <a:t>Concepts and Resources</a:t>
            </a:r>
            <a:endParaRPr/>
          </a:p>
        </p:txBody>
      </p:sp>
      <p:sp>
        <p:nvSpPr>
          <p:cNvPr id="7" name="Google Shape;987;p136">
            <a:extLst>
              <a:ext uri="{FF2B5EF4-FFF2-40B4-BE49-F238E27FC236}">
                <a16:creationId xmlns:a16="http://schemas.microsoft.com/office/drawing/2014/main" id="{D9FE7A2A-FAA8-B04D-AC8E-8DEB19B303BE}"/>
              </a:ext>
            </a:extLst>
          </p:cNvPr>
          <p:cNvSpPr txBox="1">
            <a:spLocks/>
          </p:cNvSpPr>
          <p:nvPr/>
        </p:nvSpPr>
        <p:spPr>
          <a:xfrm>
            <a:off x="495946" y="3970556"/>
            <a:ext cx="11086454" cy="2057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ctr"/>
            <a:r>
              <a:rPr lang="en-US" sz="2800" b="1" dirty="0">
                <a:solidFill>
                  <a:schemeClr val="bg1"/>
                </a:solidFill>
              </a:rPr>
              <a:t>https://github.com/zencircle/minikube/blob/master/tutorial.md</a:t>
            </a:r>
          </a:p>
        </p:txBody>
      </p:sp>
      <p:sp>
        <p:nvSpPr>
          <p:cNvPr id="8" name="Google Shape;987;p136">
            <a:extLst>
              <a:ext uri="{FF2B5EF4-FFF2-40B4-BE49-F238E27FC236}">
                <a16:creationId xmlns:a16="http://schemas.microsoft.com/office/drawing/2014/main" id="{93F792A2-5B70-FB4F-9BD9-4349B66BD31F}"/>
              </a:ext>
            </a:extLst>
          </p:cNvPr>
          <p:cNvSpPr txBox="1">
            <a:spLocks/>
          </p:cNvSpPr>
          <p:nvPr/>
        </p:nvSpPr>
        <p:spPr>
          <a:xfrm>
            <a:off x="914400" y="2370833"/>
            <a:ext cx="5776800" cy="2057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ctr"/>
            <a:endParaRPr lang="en-US" dirty="0"/>
          </a:p>
        </p:txBody>
      </p:sp>
      <p:sp>
        <p:nvSpPr>
          <p:cNvPr id="5" name="Title 4">
            <a:extLst>
              <a:ext uri="{FF2B5EF4-FFF2-40B4-BE49-F238E27FC236}">
                <a16:creationId xmlns:a16="http://schemas.microsoft.com/office/drawing/2014/main" id="{CB61EC47-6A9A-564A-AAB8-C3D55B590A7B}"/>
              </a:ext>
            </a:extLst>
          </p:cNvPr>
          <p:cNvSpPr>
            <a:spLocks noGrp="1"/>
          </p:cNvSpPr>
          <p:nvPr>
            <p:ph type="ctrTitle"/>
          </p:nvPr>
        </p:nvSpPr>
        <p:spPr>
          <a:xfrm>
            <a:off x="609600" y="389972"/>
            <a:ext cx="5776800" cy="2057200"/>
          </a:xfrm>
        </p:spPr>
        <p:txBody>
          <a:bodyPr/>
          <a:lstStyle/>
          <a:p>
            <a:r>
              <a:rPr lang="en-US" dirty="0"/>
              <a:t>Workloads Demo </a:t>
            </a:r>
            <a:br>
              <a:rPr lang="en-US" dirty="0"/>
            </a:br>
            <a:r>
              <a:rPr lang="en-US" dirty="0"/>
              <a:t>using </a:t>
            </a:r>
            <a:r>
              <a:rPr lang="en-US" dirty="0" err="1"/>
              <a:t>minikube</a:t>
            </a:r>
            <a:endParaRPr lang="en-US" dirty="0"/>
          </a:p>
        </p:txBody>
      </p:sp>
    </p:spTree>
    <p:extLst>
      <p:ext uri="{BB962C8B-B14F-4D97-AF65-F5344CB8AC3E}">
        <p14:creationId xmlns:p14="http://schemas.microsoft.com/office/powerpoint/2010/main" val="1086632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US" err="1"/>
              <a:t>minikube</a:t>
            </a:r>
            <a:r>
              <a:rPr lang="en-US"/>
              <a:t> setup</a:t>
            </a:r>
            <a:endParaRPr/>
          </a:p>
        </p:txBody>
      </p:sp>
      <p:sp>
        <p:nvSpPr>
          <p:cNvPr id="527" name="Google Shape;527;p77"/>
          <p:cNvSpPr txBox="1">
            <a:spLocks noGrp="1"/>
          </p:cNvSpPr>
          <p:nvPr>
            <p:ph type="body" idx="1"/>
          </p:nvPr>
        </p:nvSpPr>
        <p:spPr>
          <a:xfrm>
            <a:off x="609600" y="1600199"/>
            <a:ext cx="10972800" cy="4786313"/>
          </a:xfrm>
          <a:prstGeom prst="rect">
            <a:avLst/>
          </a:prstGeom>
        </p:spPr>
        <p:txBody>
          <a:bodyPr spcFirstLastPara="1" vert="horz" wrap="square" lIns="121900" tIns="121900" rIns="121900" bIns="121900" rtlCol="0" anchor="t" anchorCtr="0">
            <a:noAutofit/>
          </a:bodyPr>
          <a:lstStyle/>
          <a:p>
            <a:r>
              <a:rPr lang="en-US" sz="3200" dirty="0"/>
              <a:t>Install </a:t>
            </a:r>
            <a:r>
              <a:rPr lang="en-US" sz="3200" dirty="0" err="1"/>
              <a:t>virutalbox</a:t>
            </a:r>
            <a:r>
              <a:rPr lang="en-US" sz="3200" dirty="0"/>
              <a:t> (optional) </a:t>
            </a:r>
          </a:p>
          <a:p>
            <a:r>
              <a:rPr lang="en-US" sz="3200" dirty="0"/>
              <a:t>Install </a:t>
            </a:r>
            <a:r>
              <a:rPr lang="en-US" sz="3200" dirty="0" err="1"/>
              <a:t>kubectl</a:t>
            </a:r>
            <a:endParaRPr lang="en-US" sz="3200" dirty="0"/>
          </a:p>
          <a:p>
            <a:r>
              <a:rPr lang="en-US" sz="3200" dirty="0"/>
              <a:t>Install </a:t>
            </a:r>
            <a:r>
              <a:rPr lang="en-US" sz="3200" dirty="0" err="1"/>
              <a:t>minikube</a:t>
            </a:r>
            <a:endParaRPr lang="en-US" sz="3200" dirty="0"/>
          </a:p>
          <a:p>
            <a:r>
              <a:rPr lang="en-US" sz="3200" dirty="0"/>
              <a:t>Demo core concepts (Part 1)</a:t>
            </a:r>
          </a:p>
          <a:p>
            <a:pPr marL="50799" indent="0">
              <a:buNone/>
            </a:pPr>
            <a:endParaRPr lang="en-US" sz="3200" dirty="0"/>
          </a:p>
          <a:p>
            <a:r>
              <a:rPr lang="en-US" sz="3200" dirty="0"/>
              <a:t>Demo volumes and </a:t>
            </a:r>
            <a:r>
              <a:rPr lang="en-US" sz="3200" dirty="0" err="1"/>
              <a:t>mongodb</a:t>
            </a:r>
            <a:r>
              <a:rPr lang="en-US" sz="3200" dirty="0"/>
              <a:t> (Part2)</a:t>
            </a:r>
          </a:p>
          <a:p>
            <a:pPr marL="50799" indent="0">
              <a:buNone/>
            </a:pPr>
            <a:endParaRPr lang="en-US" sz="3200" dirty="0"/>
          </a:p>
          <a:p>
            <a:r>
              <a:rPr lang="en-US" sz="3200" dirty="0"/>
              <a:t>Demo config-maps and secrets (Part 3)</a:t>
            </a:r>
          </a:p>
        </p:txBody>
      </p:sp>
      <p:sp>
        <p:nvSpPr>
          <p:cNvPr id="2" name="TextBox 1">
            <a:extLst>
              <a:ext uri="{FF2B5EF4-FFF2-40B4-BE49-F238E27FC236}">
                <a16:creationId xmlns:a16="http://schemas.microsoft.com/office/drawing/2014/main" id="{A093A277-F86D-834E-9404-94297CE37EF4}"/>
              </a:ext>
            </a:extLst>
          </p:cNvPr>
          <p:cNvSpPr txBox="1"/>
          <p:nvPr/>
        </p:nvSpPr>
        <p:spPr>
          <a:xfrm>
            <a:off x="4129088" y="210026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8229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609600" y="5875079"/>
            <a:ext cx="10972800" cy="692800"/>
          </a:xfrm>
          <a:prstGeom prst="rect">
            <a:avLst/>
          </a:prstGeom>
        </p:spPr>
        <p:txBody>
          <a:bodyPr spcFirstLastPara="1" vert="horz" wrap="square" lIns="121900" tIns="121900" rIns="121900" bIns="121900" rtlCol="0" anchor="t" anchorCtr="0">
            <a:noAutofit/>
          </a:bodyPr>
          <a:lstStyle/>
          <a:p>
            <a:pPr marL="0" indent="0"/>
            <a:r>
              <a:rPr lang="en"/>
              <a:t>Concepts and Resources</a:t>
            </a:r>
            <a:endParaRPr/>
          </a:p>
        </p:txBody>
      </p:sp>
      <p:sp>
        <p:nvSpPr>
          <p:cNvPr id="987" name="Google Shape;987;p136"/>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a:t>Storage</a:t>
            </a:r>
            <a:endParaRPr/>
          </a:p>
        </p:txBody>
      </p:sp>
      <p:sp>
        <p:nvSpPr>
          <p:cNvPr id="988" name="Google Shape;988;p136"/>
          <p:cNvSpPr txBox="1">
            <a:spLocks noGrp="1"/>
          </p:cNvSpPr>
          <p:nvPr>
            <p:ph type="ctrTitle"/>
          </p:nvPr>
        </p:nvSpPr>
        <p:spPr>
          <a:xfrm>
            <a:off x="6386400" y="1189867"/>
            <a:ext cx="4116800" cy="3926800"/>
          </a:xfrm>
          <a:prstGeom prst="rect">
            <a:avLst/>
          </a:prstGeom>
        </p:spPr>
        <p:txBody>
          <a:bodyPr spcFirstLastPara="1" vert="horz" wrap="square" lIns="121900" tIns="121900" rIns="121900" bIns="121900" rtlCol="0" anchor="ctr" anchorCtr="0">
            <a:noAutofit/>
          </a:bodyPr>
          <a:lstStyle/>
          <a:p>
            <a:pPr marL="609585" indent="-507987">
              <a:buSzPts val="2400"/>
              <a:buChar char="●"/>
            </a:pPr>
            <a:r>
              <a:rPr lang="en" sz="3200"/>
              <a:t>Volumes</a:t>
            </a:r>
            <a:endParaRPr sz="3200"/>
          </a:p>
          <a:p>
            <a:pPr marL="609585" indent="-507987">
              <a:buSzPts val="2400"/>
              <a:buChar char="●"/>
            </a:pPr>
            <a:r>
              <a:rPr lang="en" sz="3200"/>
              <a:t>Persistent Volumes</a:t>
            </a:r>
            <a:endParaRPr sz="3200"/>
          </a:p>
          <a:p>
            <a:pPr marL="609585" indent="-507987">
              <a:buSzPts val="2400"/>
              <a:buChar char="●"/>
            </a:pPr>
            <a:r>
              <a:rPr lang="en" sz="3200"/>
              <a:t>Persistent Volume Claims</a:t>
            </a:r>
            <a:endParaRPr sz="3200"/>
          </a:p>
          <a:p>
            <a:pPr marL="609585" indent="-507987">
              <a:buSzPts val="2400"/>
              <a:buChar char="●"/>
            </a:pPr>
            <a:r>
              <a:rPr lang="en" sz="3200"/>
              <a:t>StorageClass</a:t>
            </a:r>
            <a:endParaRPr sz="3200"/>
          </a:p>
        </p:txBody>
      </p:sp>
    </p:spTree>
    <p:extLst>
      <p:ext uri="{BB962C8B-B14F-4D97-AF65-F5344CB8AC3E}">
        <p14:creationId xmlns:p14="http://schemas.microsoft.com/office/powerpoint/2010/main" val="1844833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Volumes</a:t>
            </a:r>
            <a:endParaRPr/>
          </a:p>
        </p:txBody>
      </p:sp>
      <p:sp>
        <p:nvSpPr>
          <p:cNvPr id="1016" name="Google Shape;1016;p140"/>
          <p:cNvSpPr txBox="1">
            <a:spLocks noGrp="1"/>
          </p:cNvSpPr>
          <p:nvPr>
            <p:ph type="body" idx="1"/>
          </p:nvPr>
        </p:nvSpPr>
        <p:spPr>
          <a:xfrm>
            <a:off x="609600" y="1600200"/>
            <a:ext cx="6110400" cy="4967600"/>
          </a:xfrm>
          <a:prstGeom prst="rect">
            <a:avLst/>
          </a:prstGeom>
        </p:spPr>
        <p:txBody>
          <a:bodyPr spcFirstLastPara="1" vert="horz" wrap="square" lIns="121900" tIns="121900" rIns="121900" bIns="121900" rtlCol="0" anchor="t" anchorCtr="0">
            <a:noAutofit/>
          </a:bodyPr>
          <a:lstStyle/>
          <a:p>
            <a:pPr indent="-457189">
              <a:spcBef>
                <a:spcPts val="0"/>
              </a:spcBef>
              <a:buSzPts val="1800"/>
            </a:pPr>
            <a:r>
              <a:rPr lang="en" sz="2400">
                <a:solidFill>
                  <a:srgbClr val="1155CC"/>
                </a:solidFill>
                <a:latin typeface="Roboto Mono"/>
                <a:ea typeface="Roboto Mono"/>
                <a:cs typeface="Roboto Mono"/>
                <a:sym typeface="Roboto Mono"/>
              </a:rPr>
              <a:t>volumes: </a:t>
            </a:r>
            <a:r>
              <a:rPr lang="en" sz="2400"/>
              <a:t>A list of volume objects to be attached to the Pod. Every object within the list must have it’s own unique </a:t>
            </a:r>
            <a:r>
              <a:rPr lang="en" sz="2400">
                <a:solidFill>
                  <a:srgbClr val="1155CC"/>
                </a:solidFill>
                <a:latin typeface="Roboto Mono"/>
                <a:ea typeface="Roboto Mono"/>
                <a:cs typeface="Roboto Mono"/>
                <a:sym typeface="Roboto Mono"/>
              </a:rPr>
              <a:t>name</a:t>
            </a:r>
            <a:r>
              <a:rPr lang="en" sz="2400">
                <a:solidFill>
                  <a:srgbClr val="000000"/>
                </a:solidFill>
                <a:latin typeface="Roboto Mono"/>
                <a:ea typeface="Roboto Mono"/>
                <a:cs typeface="Roboto Mono"/>
                <a:sym typeface="Roboto Mono"/>
              </a:rPr>
              <a:t>.</a:t>
            </a:r>
            <a:endParaRPr sz="2400">
              <a:solidFill>
                <a:srgbClr val="000000"/>
              </a:solidFill>
            </a:endParaRPr>
          </a:p>
          <a:p>
            <a:pPr indent="-457189">
              <a:spcBef>
                <a:spcPts val="1333"/>
              </a:spcBef>
              <a:spcAft>
                <a:spcPts val="1333"/>
              </a:spcAft>
              <a:buSzPts val="1800"/>
            </a:pPr>
            <a:r>
              <a:rPr lang="en" sz="2400">
                <a:solidFill>
                  <a:srgbClr val="1155CC"/>
                </a:solidFill>
                <a:latin typeface="Roboto Mono"/>
                <a:ea typeface="Roboto Mono"/>
                <a:cs typeface="Roboto Mono"/>
                <a:sym typeface="Roboto Mono"/>
              </a:rPr>
              <a:t>volumeMounts: </a:t>
            </a:r>
            <a:r>
              <a:rPr lang="en" sz="2400">
                <a:solidFill>
                  <a:srgbClr val="000000"/>
                </a:solidFill>
              </a:rPr>
              <a:t>A container specific list referencing the Pod volumes by </a:t>
            </a:r>
            <a:r>
              <a:rPr lang="en" sz="2400">
                <a:solidFill>
                  <a:srgbClr val="1155CC"/>
                </a:solidFill>
                <a:latin typeface="Roboto Mono"/>
                <a:ea typeface="Roboto Mono"/>
                <a:cs typeface="Roboto Mono"/>
                <a:sym typeface="Roboto Mono"/>
              </a:rPr>
              <a:t>name</a:t>
            </a:r>
            <a:r>
              <a:rPr lang="en" sz="2400">
                <a:solidFill>
                  <a:srgbClr val="000000"/>
                </a:solidFill>
              </a:rPr>
              <a:t>, along with their desired </a:t>
            </a:r>
            <a:r>
              <a:rPr lang="en" sz="2400">
                <a:solidFill>
                  <a:srgbClr val="1155CC"/>
                </a:solidFill>
                <a:latin typeface="Roboto Mono"/>
                <a:ea typeface="Roboto Mono"/>
                <a:cs typeface="Roboto Mono"/>
                <a:sym typeface="Roboto Mono"/>
              </a:rPr>
              <a:t>mountPath</a:t>
            </a:r>
            <a:r>
              <a:rPr lang="en" sz="2400">
                <a:solidFill>
                  <a:srgbClr val="000000"/>
                </a:solidFill>
              </a:rPr>
              <a:t>.</a:t>
            </a:r>
            <a:endParaRPr sz="2400">
              <a:solidFill>
                <a:srgbClr val="1155CC"/>
              </a:solidFill>
              <a:latin typeface="Roboto Mono"/>
              <a:ea typeface="Roboto Mono"/>
              <a:cs typeface="Roboto Mono"/>
              <a:sym typeface="Roboto Mono"/>
            </a:endParaRPr>
          </a:p>
        </p:txBody>
      </p:sp>
      <p:sp>
        <p:nvSpPr>
          <p:cNvPr id="1017" name="Google Shape;1017;p140"/>
          <p:cNvSpPr txBox="1">
            <a:spLocks noGrp="1"/>
          </p:cNvSpPr>
          <p:nvPr>
            <p:ph type="body" idx="2"/>
          </p:nvPr>
        </p:nvSpPr>
        <p:spPr>
          <a:xfrm>
            <a:off x="7168167" y="1600200"/>
            <a:ext cx="44144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Pod</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volume-example</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/usr/share/nginx/html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ReadOnly: </a:t>
            </a:r>
            <a:r>
              <a:rPr lang="en" sz="1200">
                <a:solidFill>
                  <a:srgbClr val="CC0000"/>
                </a:solidFill>
                <a:latin typeface="Roboto Mono"/>
                <a:ea typeface="Roboto Mono"/>
                <a:cs typeface="Roboto Mono"/>
                <a:sym typeface="Roboto Mono"/>
              </a:rPr>
              <a:t>true</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content</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args:</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a:t>
            </a:r>
            <a:r>
              <a:rPr lang="en" sz="1200">
                <a:solidFill>
                  <a:srgbClr val="CC0000"/>
                </a:solidFill>
                <a:latin typeface="Roboto Mono"/>
                <a:ea typeface="Roboto Mono"/>
                <a:cs typeface="Roboto Mono"/>
                <a:sym typeface="Roboto Mono"/>
              </a:rPr>
              <a:t>while true; do</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CC0000"/>
                </a:solidFill>
                <a:latin typeface="Roboto Mono"/>
                <a:ea typeface="Roboto Mono"/>
                <a:cs typeface="Roboto Mono"/>
                <a:sym typeface="Roboto Mono"/>
              </a:rPr>
              <a:t>          date &gt;&gt; /html/index.html;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CC0000"/>
                </a:solidFill>
                <a:latin typeface="Roboto Mono"/>
                <a:ea typeface="Roboto Mono"/>
                <a:cs typeface="Roboto Mono"/>
                <a:sym typeface="Roboto Mono"/>
              </a:rPr>
              <a:t>          sleep 5;</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CC0000"/>
                </a:solidFill>
                <a:latin typeface="Roboto Mono"/>
                <a:ea typeface="Roboto Mono"/>
                <a:cs typeface="Roboto Mono"/>
                <a:sym typeface="Roboto Mono"/>
              </a:rPr>
              <a:t>        done</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html</a:t>
            </a:r>
            <a:endParaRPr sz="12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200">
                <a:solidFill>
                  <a:srgbClr val="1155CC"/>
                </a:solidFill>
                <a:latin typeface="Roboto Mono"/>
                <a:ea typeface="Roboto Mono"/>
                <a:cs typeface="Roboto Mono"/>
                <a:sym typeface="Roboto Mono"/>
              </a:rPr>
              <a:t>    emptyDir: </a:t>
            </a:r>
            <a:r>
              <a:rPr lang="en" sz="1200">
                <a:solidFill>
                  <a:srgbClr val="CC0000"/>
                </a:solidFill>
                <a:latin typeface="Roboto Mono"/>
                <a:ea typeface="Roboto Mono"/>
                <a:cs typeface="Roboto Mono"/>
                <a:sym typeface="Roboto Mono"/>
              </a:rPr>
              <a:t>{}</a:t>
            </a:r>
            <a:endParaRPr/>
          </a:p>
        </p:txBody>
      </p:sp>
    </p:spTree>
    <p:extLst>
      <p:ext uri="{BB962C8B-B14F-4D97-AF65-F5344CB8AC3E}">
        <p14:creationId xmlns:p14="http://schemas.microsoft.com/office/powerpoint/2010/main" val="421029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CCA7-590A-A543-B315-F3B3847269E0}"/>
              </a:ext>
            </a:extLst>
          </p:cNvPr>
          <p:cNvSpPr>
            <a:spLocks noGrp="1"/>
          </p:cNvSpPr>
          <p:nvPr>
            <p:ph type="title"/>
          </p:nvPr>
        </p:nvSpPr>
        <p:spPr/>
        <p:txBody>
          <a:bodyPr/>
          <a:lstStyle/>
          <a:p>
            <a:r>
              <a:rPr lang="de-CH" dirty="0"/>
              <a:t>Docker Basics</a:t>
            </a:r>
            <a:endParaRPr lang="en-US" dirty="0"/>
          </a:p>
        </p:txBody>
      </p:sp>
      <p:sp>
        <p:nvSpPr>
          <p:cNvPr id="3" name="Content Placeholder 2">
            <a:extLst>
              <a:ext uri="{FF2B5EF4-FFF2-40B4-BE49-F238E27FC236}">
                <a16:creationId xmlns:a16="http://schemas.microsoft.com/office/drawing/2014/main" id="{875DC949-F39C-6B4E-9FCF-258CC8D52C5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210E86-7577-1341-8286-2865E7D3E7C3}"/>
              </a:ext>
            </a:extLst>
          </p:cNvPr>
          <p:cNvPicPr>
            <a:picLocks noChangeAspect="1"/>
          </p:cNvPicPr>
          <p:nvPr/>
        </p:nvPicPr>
        <p:blipFill rotWithShape="1">
          <a:blip r:embed="rId2"/>
          <a:srcRect t="19867"/>
          <a:stretch/>
        </p:blipFill>
        <p:spPr>
          <a:xfrm>
            <a:off x="116351" y="1573967"/>
            <a:ext cx="11972226" cy="4796853"/>
          </a:xfrm>
          <a:prstGeom prst="rect">
            <a:avLst/>
          </a:prstGeom>
        </p:spPr>
      </p:pic>
    </p:spTree>
    <p:extLst>
      <p:ext uri="{BB962C8B-B14F-4D97-AF65-F5344CB8AC3E}">
        <p14:creationId xmlns:p14="http://schemas.microsoft.com/office/powerpoint/2010/main" val="556367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4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Persistent Volumes</a:t>
            </a:r>
            <a:endParaRPr/>
          </a:p>
        </p:txBody>
      </p:sp>
      <p:sp>
        <p:nvSpPr>
          <p:cNvPr id="1041" name="Google Shape;1041;p143"/>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A </a:t>
            </a:r>
            <a:r>
              <a:rPr lang="en" sz="3200" b="1"/>
              <a:t>PersistentVolume</a:t>
            </a:r>
            <a:r>
              <a:rPr lang="en" sz="3200"/>
              <a:t> (PV) represents a storage resource.  </a:t>
            </a:r>
            <a:endParaRPr sz="3200"/>
          </a:p>
          <a:p>
            <a:pPr indent="-507987">
              <a:spcBef>
                <a:spcPts val="1333"/>
              </a:spcBef>
              <a:buSzPts val="2400"/>
            </a:pPr>
            <a:r>
              <a:rPr lang="en" sz="3200"/>
              <a:t>PVs are a </a:t>
            </a:r>
            <a:r>
              <a:rPr lang="en" sz="3200" b="1"/>
              <a:t>cluster wide resource</a:t>
            </a:r>
            <a:r>
              <a:rPr lang="en" sz="3200"/>
              <a:t> linked to a backing storage provider: NFS, GCEPersistentDisk, RBD etc.</a:t>
            </a:r>
            <a:endParaRPr sz="3200"/>
          </a:p>
          <a:p>
            <a:pPr indent="-507987">
              <a:spcBef>
                <a:spcPts val="1333"/>
              </a:spcBef>
              <a:buSzPts val="2400"/>
            </a:pPr>
            <a:r>
              <a:rPr lang="en" sz="3200"/>
              <a:t>Generally provisioned by an administrator. </a:t>
            </a:r>
            <a:endParaRPr sz="3200"/>
          </a:p>
          <a:p>
            <a:pPr indent="-507987">
              <a:spcBef>
                <a:spcPts val="1333"/>
              </a:spcBef>
              <a:buSzPts val="2400"/>
            </a:pPr>
            <a:r>
              <a:rPr lang="en" sz="3200"/>
              <a:t>Their lifecycle is handled independently from a pod</a:t>
            </a:r>
            <a:endParaRPr sz="3200"/>
          </a:p>
          <a:p>
            <a:pPr indent="-507987">
              <a:spcBef>
                <a:spcPts val="1333"/>
              </a:spcBef>
              <a:spcAft>
                <a:spcPts val="1333"/>
              </a:spcAft>
              <a:buSzPts val="2400"/>
            </a:pPr>
            <a:r>
              <a:rPr lang="en" sz="3200" b="1"/>
              <a:t>CANNOT</a:t>
            </a:r>
            <a:r>
              <a:rPr lang="en" sz="3200"/>
              <a:t> be attached to a Pod directly. Relies on a  </a:t>
            </a:r>
            <a:r>
              <a:rPr lang="en" sz="3200" b="1"/>
              <a:t>PersistentVolumeClaim</a:t>
            </a:r>
            <a:endParaRPr/>
          </a:p>
        </p:txBody>
      </p:sp>
    </p:spTree>
    <p:extLst>
      <p:ext uri="{BB962C8B-B14F-4D97-AF65-F5344CB8AC3E}">
        <p14:creationId xmlns:p14="http://schemas.microsoft.com/office/powerpoint/2010/main" val="3717081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PersistentVolumeClaims</a:t>
            </a:r>
            <a:endParaRPr/>
          </a:p>
        </p:txBody>
      </p:sp>
      <p:sp>
        <p:nvSpPr>
          <p:cNvPr id="1047" name="Google Shape;1047;p144"/>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A </a:t>
            </a:r>
            <a:r>
              <a:rPr lang="en" sz="3200" b="1"/>
              <a:t>PersistentVolumeClaim</a:t>
            </a:r>
            <a:r>
              <a:rPr lang="en" sz="3200"/>
              <a:t> (PVC) is a </a:t>
            </a:r>
            <a:r>
              <a:rPr lang="en" sz="3200" b="1"/>
              <a:t>namespaced</a:t>
            </a:r>
            <a:r>
              <a:rPr lang="en" sz="3200"/>
              <a:t> request for storage.</a:t>
            </a:r>
            <a:endParaRPr sz="3200"/>
          </a:p>
          <a:p>
            <a:pPr indent="-507987">
              <a:spcBef>
                <a:spcPts val="1333"/>
              </a:spcBef>
              <a:buSzPts val="2400"/>
            </a:pPr>
            <a:r>
              <a:rPr lang="en" sz="3200"/>
              <a:t>Satisfies a set of requirements instead of mapping to a storage resource directly.</a:t>
            </a:r>
            <a:endParaRPr sz="3200"/>
          </a:p>
          <a:p>
            <a:pPr indent="-507987">
              <a:spcBef>
                <a:spcPts val="1333"/>
              </a:spcBef>
              <a:buSzPts val="2400"/>
            </a:pPr>
            <a:r>
              <a:rPr lang="en" sz="3200"/>
              <a:t>Ensures that an application’s ‘</a:t>
            </a:r>
            <a:r>
              <a:rPr lang="en" sz="3200" i="1"/>
              <a:t>claim</a:t>
            </a:r>
            <a:r>
              <a:rPr lang="en" sz="3200"/>
              <a:t>’ for storage is portable across numerous backends or providers.</a:t>
            </a:r>
            <a:endParaRPr sz="3200"/>
          </a:p>
          <a:p>
            <a:pPr marL="0" indent="0">
              <a:spcBef>
                <a:spcPts val="1333"/>
              </a:spcBef>
              <a:buClr>
                <a:schemeClr val="dk1"/>
              </a:buClr>
              <a:buSzPts val="1100"/>
              <a:buNone/>
            </a:pPr>
            <a:endParaRPr sz="3200"/>
          </a:p>
          <a:p>
            <a:pPr marL="0" indent="0">
              <a:buNone/>
            </a:pPr>
            <a:endParaRPr sz="3200"/>
          </a:p>
        </p:txBody>
      </p:sp>
    </p:spTree>
    <p:extLst>
      <p:ext uri="{BB962C8B-B14F-4D97-AF65-F5344CB8AC3E}">
        <p14:creationId xmlns:p14="http://schemas.microsoft.com/office/powerpoint/2010/main" val="768614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6"/>
          <p:cNvSpPr txBox="1">
            <a:spLocks noGrp="1"/>
          </p:cNvSpPr>
          <p:nvPr>
            <p:ph type="body" idx="2"/>
          </p:nvPr>
        </p:nvSpPr>
        <p:spPr>
          <a:xfrm>
            <a:off x="7023033" y="1600200"/>
            <a:ext cx="46876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467">
                <a:solidFill>
                  <a:srgbClr val="1155CC"/>
                </a:solidFill>
                <a:latin typeface="Roboto Mono"/>
                <a:ea typeface="Roboto Mono"/>
                <a:cs typeface="Roboto Mono"/>
                <a:sym typeface="Roboto Mono"/>
              </a:rPr>
              <a:t>apiVersion:</a:t>
            </a:r>
            <a:r>
              <a:rPr lang="en" sz="1467">
                <a:latin typeface="Roboto Mono"/>
                <a:ea typeface="Roboto Mono"/>
                <a:cs typeface="Roboto Mono"/>
                <a:sym typeface="Roboto Mono"/>
              </a:rPr>
              <a:t> v1</a:t>
            </a:r>
            <a:endParaRPr sz="1467">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kind:</a:t>
            </a:r>
            <a:r>
              <a:rPr lang="en" sz="1467">
                <a:latin typeface="Roboto Mono"/>
                <a:ea typeface="Roboto Mono"/>
                <a:cs typeface="Roboto Mono"/>
                <a:sym typeface="Roboto Mono"/>
              </a:rPr>
              <a:t> </a:t>
            </a:r>
            <a:r>
              <a:rPr lang="en" sz="1467">
                <a:solidFill>
                  <a:srgbClr val="CC0000"/>
                </a:solidFill>
                <a:latin typeface="Roboto Mono"/>
                <a:ea typeface="Roboto Mono"/>
                <a:cs typeface="Roboto Mono"/>
                <a:sym typeface="Roboto Mono"/>
              </a:rPr>
              <a:t>PersistentVolume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metadata:</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name: </a:t>
            </a:r>
            <a:r>
              <a:rPr lang="en" sz="1467">
                <a:solidFill>
                  <a:srgbClr val="CC0000"/>
                </a:solidFill>
                <a:latin typeface="Roboto Mono"/>
                <a:ea typeface="Roboto Mono"/>
                <a:cs typeface="Roboto Mono"/>
                <a:sym typeface="Roboto Mono"/>
              </a:rPr>
              <a:t>nfsserver</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spec:</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capacity:</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storage: </a:t>
            </a:r>
            <a:r>
              <a:rPr lang="en" sz="1467">
                <a:solidFill>
                  <a:srgbClr val="CC0000"/>
                </a:solidFill>
                <a:latin typeface="Roboto Mono"/>
                <a:ea typeface="Roboto Mono"/>
                <a:cs typeface="Roboto Mono"/>
                <a:sym typeface="Roboto Mono"/>
              </a:rPr>
              <a:t>50Gi</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volumeMode: </a:t>
            </a:r>
            <a:r>
              <a:rPr lang="en" sz="1467">
                <a:solidFill>
                  <a:srgbClr val="CC0000"/>
                </a:solidFill>
                <a:latin typeface="Roboto Mono"/>
                <a:ea typeface="Roboto Mono"/>
                <a:cs typeface="Roboto Mono"/>
                <a:sym typeface="Roboto Mono"/>
              </a:rPr>
              <a:t>Filesystem</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accessModes: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ReadWriteOnce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ReadWriteMany</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persistentVolumeReclaimPolicy: </a:t>
            </a:r>
            <a:r>
              <a:rPr lang="en" sz="1467">
                <a:solidFill>
                  <a:srgbClr val="CC0000"/>
                </a:solidFill>
                <a:latin typeface="Roboto Mono"/>
                <a:ea typeface="Roboto Mono"/>
                <a:cs typeface="Roboto Mono"/>
                <a:sym typeface="Roboto Mono"/>
              </a:rPr>
              <a:t>Delete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storageClassName: </a:t>
            </a:r>
            <a:r>
              <a:rPr lang="en" sz="1467">
                <a:solidFill>
                  <a:srgbClr val="CC0000"/>
                </a:solidFill>
                <a:latin typeface="Roboto Mono"/>
                <a:ea typeface="Roboto Mono"/>
                <a:cs typeface="Roboto Mono"/>
                <a:sym typeface="Roboto Mono"/>
              </a:rPr>
              <a:t>slow</a:t>
            </a:r>
            <a:br>
              <a:rPr lang="en" sz="1467">
                <a:solidFill>
                  <a:srgbClr val="CC0000"/>
                </a:solidFill>
                <a:latin typeface="Roboto Mono"/>
                <a:ea typeface="Roboto Mono"/>
                <a:cs typeface="Roboto Mono"/>
                <a:sym typeface="Roboto Mono"/>
              </a:rPr>
            </a:br>
            <a:r>
              <a:rPr lang="en" sz="1467">
                <a:solidFill>
                  <a:srgbClr val="CC0000"/>
                </a:solidFill>
                <a:latin typeface="Roboto Mono"/>
                <a:ea typeface="Roboto Mono"/>
                <a:cs typeface="Roboto Mono"/>
                <a:sym typeface="Roboto Mono"/>
              </a:rPr>
              <a:t>  </a:t>
            </a:r>
            <a:r>
              <a:rPr lang="en" sz="1467">
                <a:solidFill>
                  <a:srgbClr val="1155CC"/>
                </a:solidFill>
                <a:latin typeface="Roboto Mono"/>
                <a:ea typeface="Roboto Mono"/>
                <a:cs typeface="Roboto Mono"/>
                <a:sym typeface="Roboto Mono"/>
              </a:rPr>
              <a:t>mountOptions: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hard</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nfsvers=4.1</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nfs: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path: </a:t>
            </a:r>
            <a:r>
              <a:rPr lang="en" sz="1467">
                <a:solidFill>
                  <a:srgbClr val="CC0000"/>
                </a:solidFill>
                <a:latin typeface="Roboto Mono"/>
                <a:ea typeface="Roboto Mono"/>
                <a:cs typeface="Roboto Mono"/>
                <a:sym typeface="Roboto Mono"/>
              </a:rPr>
              <a:t>/exports</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server: </a:t>
            </a:r>
            <a:r>
              <a:rPr lang="en" sz="1467">
                <a:solidFill>
                  <a:srgbClr val="CC0000"/>
                </a:solidFill>
                <a:latin typeface="Roboto Mono"/>
                <a:ea typeface="Roboto Mono"/>
                <a:cs typeface="Roboto Mono"/>
                <a:sym typeface="Roboto Mono"/>
              </a:rPr>
              <a:t>172.22.0.42</a:t>
            </a:r>
            <a:endParaRPr sz="1467">
              <a:solidFill>
                <a:srgbClr val="CC0000"/>
              </a:solidFill>
            </a:endParaRPr>
          </a:p>
        </p:txBody>
      </p:sp>
      <p:sp>
        <p:nvSpPr>
          <p:cNvPr id="1061" name="Google Shape;1061;p14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PersistentVolume</a:t>
            </a:r>
            <a:endParaRPr/>
          </a:p>
        </p:txBody>
      </p:sp>
      <p:sp>
        <p:nvSpPr>
          <p:cNvPr id="1062" name="Google Shape;1062;p146"/>
          <p:cNvSpPr txBox="1">
            <a:spLocks noGrp="1"/>
          </p:cNvSpPr>
          <p:nvPr>
            <p:ph type="body" idx="1"/>
          </p:nvPr>
        </p:nvSpPr>
        <p:spPr>
          <a:xfrm>
            <a:off x="609600" y="1600200"/>
            <a:ext cx="6204000" cy="4967600"/>
          </a:xfrm>
          <a:prstGeom prst="rect">
            <a:avLst/>
          </a:prstGeom>
        </p:spPr>
        <p:txBody>
          <a:bodyPr spcFirstLastPara="1" vert="horz" wrap="square" lIns="121900" tIns="121900" rIns="121900" bIns="121900" rtlCol="0" anchor="t" anchorCtr="0">
            <a:noAutofit/>
          </a:bodyPr>
          <a:lstStyle/>
          <a:p>
            <a:pPr indent="-457189">
              <a:spcBef>
                <a:spcPts val="0"/>
              </a:spcBef>
              <a:buSzPts val="1800"/>
            </a:pPr>
            <a:r>
              <a:rPr lang="en" sz="2400">
                <a:solidFill>
                  <a:srgbClr val="1155CC"/>
                </a:solidFill>
                <a:latin typeface="Roboto Mono"/>
                <a:ea typeface="Roboto Mono"/>
                <a:cs typeface="Roboto Mono"/>
                <a:sym typeface="Roboto Mono"/>
              </a:rPr>
              <a:t>capacity.storage: </a:t>
            </a:r>
            <a:r>
              <a:rPr lang="en" sz="2400">
                <a:solidFill>
                  <a:srgbClr val="000000"/>
                </a:solidFill>
              </a:rPr>
              <a:t>The total amount of available storage.</a:t>
            </a:r>
            <a:endParaRPr sz="2400">
              <a:solidFill>
                <a:srgbClr val="000000"/>
              </a:solidFill>
            </a:endParaRPr>
          </a:p>
          <a:p>
            <a:pPr indent="-457189">
              <a:spcBef>
                <a:spcPts val="1333"/>
              </a:spcBef>
              <a:buSzPts val="1800"/>
            </a:pPr>
            <a:r>
              <a:rPr lang="en" sz="2400">
                <a:solidFill>
                  <a:srgbClr val="1155CC"/>
                </a:solidFill>
                <a:latin typeface="Roboto Mono"/>
                <a:ea typeface="Roboto Mono"/>
                <a:cs typeface="Roboto Mono"/>
                <a:sym typeface="Roboto Mono"/>
              </a:rPr>
              <a:t>volumeMode: </a:t>
            </a:r>
            <a:r>
              <a:rPr lang="en" sz="2400">
                <a:solidFill>
                  <a:srgbClr val="000000"/>
                </a:solidFill>
              </a:rPr>
              <a:t>The type of volume, this can be either </a:t>
            </a:r>
            <a:r>
              <a:rPr lang="en" sz="2400">
                <a:solidFill>
                  <a:srgbClr val="CC0000"/>
                </a:solidFill>
                <a:latin typeface="Roboto Mono"/>
                <a:ea typeface="Roboto Mono"/>
                <a:cs typeface="Roboto Mono"/>
                <a:sym typeface="Roboto Mono"/>
              </a:rPr>
              <a:t>Filesystem</a:t>
            </a:r>
            <a:r>
              <a:rPr lang="en" sz="2400">
                <a:solidFill>
                  <a:srgbClr val="000000"/>
                </a:solidFill>
              </a:rPr>
              <a:t> or </a:t>
            </a:r>
            <a:r>
              <a:rPr lang="en" sz="2400">
                <a:solidFill>
                  <a:srgbClr val="CC0000"/>
                </a:solidFill>
                <a:latin typeface="Roboto Mono"/>
                <a:ea typeface="Roboto Mono"/>
                <a:cs typeface="Roboto Mono"/>
                <a:sym typeface="Roboto Mono"/>
              </a:rPr>
              <a:t>Block</a:t>
            </a:r>
            <a:r>
              <a:rPr lang="en" sz="2400"/>
              <a:t>.</a:t>
            </a:r>
            <a:endParaRPr sz="2400">
              <a:solidFill>
                <a:srgbClr val="1155CC"/>
              </a:solidFill>
              <a:latin typeface="Roboto Mono"/>
              <a:ea typeface="Roboto Mono"/>
              <a:cs typeface="Roboto Mono"/>
              <a:sym typeface="Roboto Mono"/>
            </a:endParaRPr>
          </a:p>
          <a:p>
            <a:pPr indent="-457189">
              <a:spcBef>
                <a:spcPts val="1333"/>
              </a:spcBef>
              <a:buSzPts val="1800"/>
            </a:pPr>
            <a:r>
              <a:rPr lang="en" sz="2400">
                <a:solidFill>
                  <a:srgbClr val="1155CC"/>
                </a:solidFill>
                <a:latin typeface="Roboto Mono"/>
                <a:ea typeface="Roboto Mono"/>
                <a:cs typeface="Roboto Mono"/>
                <a:sym typeface="Roboto Mono"/>
              </a:rPr>
              <a:t>accessModes: </a:t>
            </a:r>
            <a:r>
              <a:rPr lang="en" sz="2400">
                <a:solidFill>
                  <a:srgbClr val="000000"/>
                </a:solidFill>
              </a:rPr>
              <a:t>A list of the supported methods of accessing the volume. Options include:</a:t>
            </a:r>
            <a:endParaRPr sz="2400">
              <a:solidFill>
                <a:srgbClr val="000000"/>
              </a:solidFill>
            </a:endParaRPr>
          </a:p>
          <a:p>
            <a:pPr lvl="1" indent="-457189">
              <a:spcBef>
                <a:spcPts val="1333"/>
              </a:spcBef>
              <a:buSzPts val="1800"/>
            </a:pPr>
            <a:r>
              <a:rPr lang="en">
                <a:solidFill>
                  <a:srgbClr val="CC0000"/>
                </a:solidFill>
                <a:latin typeface="Roboto Mono"/>
                <a:ea typeface="Roboto Mono"/>
                <a:cs typeface="Roboto Mono"/>
                <a:sym typeface="Roboto Mono"/>
              </a:rPr>
              <a:t>ReadWriteOnce</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ReadOnlyMany</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ReadWriteMany</a:t>
            </a:r>
            <a:endParaRPr>
              <a:solidFill>
                <a:srgbClr val="CC0000"/>
              </a:solidFill>
              <a:latin typeface="Roboto Mono"/>
              <a:ea typeface="Roboto Mono"/>
              <a:cs typeface="Roboto Mono"/>
              <a:sym typeface="Roboto Mono"/>
            </a:endParaRPr>
          </a:p>
          <a:p>
            <a:pPr marL="0" indent="0">
              <a:spcBef>
                <a:spcPts val="0"/>
              </a:spcBef>
              <a:buNone/>
            </a:pPr>
            <a:endParaRPr sz="2133">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302592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PersistentVolume</a:t>
            </a:r>
            <a:endParaRPr/>
          </a:p>
        </p:txBody>
      </p:sp>
      <p:sp>
        <p:nvSpPr>
          <p:cNvPr id="1068" name="Google Shape;1068;p147"/>
          <p:cNvSpPr txBox="1">
            <a:spLocks noGrp="1"/>
          </p:cNvSpPr>
          <p:nvPr>
            <p:ph type="body" idx="1"/>
          </p:nvPr>
        </p:nvSpPr>
        <p:spPr>
          <a:xfrm>
            <a:off x="609600" y="1600200"/>
            <a:ext cx="6413600" cy="4967600"/>
          </a:xfrm>
          <a:prstGeom prst="rect">
            <a:avLst/>
          </a:prstGeom>
        </p:spPr>
        <p:txBody>
          <a:bodyPr spcFirstLastPara="1" vert="horz" wrap="square" lIns="121900" tIns="121900" rIns="121900" bIns="121900" rtlCol="0" anchor="t" anchorCtr="0">
            <a:noAutofit/>
          </a:bodyPr>
          <a:lstStyle/>
          <a:p>
            <a:pPr indent="-457189">
              <a:spcBef>
                <a:spcPts val="0"/>
              </a:spcBef>
              <a:buSzPts val="1800"/>
            </a:pPr>
            <a:r>
              <a:rPr lang="en" sz="2400">
                <a:solidFill>
                  <a:srgbClr val="1155CC"/>
                </a:solidFill>
                <a:latin typeface="Roboto Mono"/>
                <a:ea typeface="Roboto Mono"/>
                <a:cs typeface="Roboto Mono"/>
                <a:sym typeface="Roboto Mono"/>
              </a:rPr>
              <a:t>persistentVolumeReclaimPolicy: </a:t>
            </a:r>
            <a:r>
              <a:rPr lang="en" sz="2400">
                <a:solidFill>
                  <a:srgbClr val="000000"/>
                </a:solidFill>
              </a:rPr>
              <a:t>The behaviour for PVC’s that have been deleted. Options include:</a:t>
            </a:r>
            <a:endParaRPr sz="2400">
              <a:solidFill>
                <a:srgbClr val="000000"/>
              </a:solidFill>
            </a:endParaRPr>
          </a:p>
          <a:p>
            <a:pPr lvl="1" indent="-457189">
              <a:spcBef>
                <a:spcPts val="1333"/>
              </a:spcBef>
              <a:buSzPts val="1800"/>
            </a:pPr>
            <a:r>
              <a:rPr lang="en">
                <a:solidFill>
                  <a:srgbClr val="CC0000"/>
                </a:solidFill>
                <a:latin typeface="Roboto Mono"/>
                <a:ea typeface="Roboto Mono"/>
                <a:cs typeface="Roboto Mono"/>
                <a:sym typeface="Roboto Mono"/>
              </a:rPr>
              <a:t>Retain</a:t>
            </a:r>
            <a:r>
              <a:rPr lang="en"/>
              <a:t> - manual clean-up</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Delete</a:t>
            </a:r>
            <a:r>
              <a:rPr lang="en"/>
              <a:t> - storage asset deleted by provider.</a:t>
            </a:r>
            <a:endParaRPr>
              <a:solidFill>
                <a:srgbClr val="CC0000"/>
              </a:solidFill>
              <a:latin typeface="Roboto Mono"/>
              <a:ea typeface="Roboto Mono"/>
              <a:cs typeface="Roboto Mono"/>
              <a:sym typeface="Roboto Mono"/>
            </a:endParaRPr>
          </a:p>
          <a:p>
            <a:pPr indent="-457189">
              <a:spcBef>
                <a:spcPts val="1333"/>
              </a:spcBef>
              <a:buSzPts val="1800"/>
            </a:pPr>
            <a:r>
              <a:rPr lang="en" sz="2400">
                <a:solidFill>
                  <a:srgbClr val="1155CC"/>
                </a:solidFill>
                <a:latin typeface="Roboto Mono"/>
                <a:ea typeface="Roboto Mono"/>
                <a:cs typeface="Roboto Mono"/>
                <a:sym typeface="Roboto Mono"/>
              </a:rPr>
              <a:t>storageClassName: </a:t>
            </a:r>
            <a:r>
              <a:rPr lang="en" sz="2400">
                <a:solidFill>
                  <a:srgbClr val="000000"/>
                </a:solidFill>
              </a:rPr>
              <a:t>Optional name of the storage class that PVC’s can reference.</a:t>
            </a:r>
            <a:r>
              <a:rPr lang="en" sz="2400">
                <a:solidFill>
                  <a:srgbClr val="1155CC"/>
                </a:solidFill>
              </a:rPr>
              <a:t> </a:t>
            </a:r>
            <a:r>
              <a:rPr lang="en" sz="2400">
                <a:solidFill>
                  <a:srgbClr val="000000"/>
                </a:solidFill>
              </a:rPr>
              <a:t>If provided, </a:t>
            </a:r>
            <a:r>
              <a:rPr lang="en" sz="2400" b="1">
                <a:solidFill>
                  <a:srgbClr val="000000"/>
                </a:solidFill>
              </a:rPr>
              <a:t>ONLY</a:t>
            </a:r>
            <a:r>
              <a:rPr lang="en" sz="2400">
                <a:solidFill>
                  <a:srgbClr val="000000"/>
                </a:solidFill>
              </a:rPr>
              <a:t> PVC’s referencing the name consume use it. </a:t>
            </a:r>
            <a:endParaRPr sz="2400">
              <a:solidFill>
                <a:srgbClr val="000000"/>
              </a:solidFill>
            </a:endParaRPr>
          </a:p>
          <a:p>
            <a:pPr indent="-457189">
              <a:spcBef>
                <a:spcPts val="1333"/>
              </a:spcBef>
              <a:spcAft>
                <a:spcPts val="1333"/>
              </a:spcAft>
              <a:buSzPts val="1800"/>
            </a:pPr>
            <a:r>
              <a:rPr lang="en" sz="2400">
                <a:solidFill>
                  <a:srgbClr val="1155CC"/>
                </a:solidFill>
                <a:latin typeface="Roboto Mono"/>
                <a:ea typeface="Roboto Mono"/>
                <a:cs typeface="Roboto Mono"/>
                <a:sym typeface="Roboto Mono"/>
              </a:rPr>
              <a:t>mountOptions: </a:t>
            </a:r>
            <a:r>
              <a:rPr lang="en" sz="2400">
                <a:solidFill>
                  <a:srgbClr val="000000"/>
                </a:solidFill>
              </a:rPr>
              <a:t>Optional mount options for the PV. </a:t>
            </a:r>
            <a:endParaRPr sz="2400">
              <a:solidFill>
                <a:srgbClr val="000000"/>
              </a:solidFill>
            </a:endParaRPr>
          </a:p>
        </p:txBody>
      </p:sp>
      <p:sp>
        <p:nvSpPr>
          <p:cNvPr id="1069" name="Google Shape;1069;p147"/>
          <p:cNvSpPr txBox="1">
            <a:spLocks noGrp="1"/>
          </p:cNvSpPr>
          <p:nvPr>
            <p:ph type="body" idx="2"/>
          </p:nvPr>
        </p:nvSpPr>
        <p:spPr>
          <a:xfrm>
            <a:off x="7023033" y="1600200"/>
            <a:ext cx="46876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467">
                <a:solidFill>
                  <a:srgbClr val="1155CC"/>
                </a:solidFill>
                <a:latin typeface="Roboto Mono"/>
                <a:ea typeface="Roboto Mono"/>
                <a:cs typeface="Roboto Mono"/>
                <a:sym typeface="Roboto Mono"/>
              </a:rPr>
              <a:t>apiVersion:</a:t>
            </a:r>
            <a:r>
              <a:rPr lang="en" sz="1467">
                <a:latin typeface="Roboto Mono"/>
                <a:ea typeface="Roboto Mono"/>
                <a:cs typeface="Roboto Mono"/>
                <a:sym typeface="Roboto Mono"/>
              </a:rPr>
              <a:t> v1</a:t>
            </a:r>
            <a:endParaRPr sz="1467">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kind:</a:t>
            </a:r>
            <a:r>
              <a:rPr lang="en" sz="1467">
                <a:latin typeface="Roboto Mono"/>
                <a:ea typeface="Roboto Mono"/>
                <a:cs typeface="Roboto Mono"/>
                <a:sym typeface="Roboto Mono"/>
              </a:rPr>
              <a:t> </a:t>
            </a:r>
            <a:r>
              <a:rPr lang="en" sz="1467">
                <a:solidFill>
                  <a:srgbClr val="CC0000"/>
                </a:solidFill>
                <a:latin typeface="Roboto Mono"/>
                <a:ea typeface="Roboto Mono"/>
                <a:cs typeface="Roboto Mono"/>
                <a:sym typeface="Roboto Mono"/>
              </a:rPr>
              <a:t>PersistentVolume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metadata:</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name: </a:t>
            </a:r>
            <a:r>
              <a:rPr lang="en" sz="1467">
                <a:solidFill>
                  <a:srgbClr val="CC0000"/>
                </a:solidFill>
                <a:latin typeface="Roboto Mono"/>
                <a:ea typeface="Roboto Mono"/>
                <a:cs typeface="Roboto Mono"/>
                <a:sym typeface="Roboto Mono"/>
              </a:rPr>
              <a:t>nfsserver</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spec:</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capacity:</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storage: </a:t>
            </a:r>
            <a:r>
              <a:rPr lang="en" sz="1467">
                <a:solidFill>
                  <a:srgbClr val="CC0000"/>
                </a:solidFill>
                <a:latin typeface="Roboto Mono"/>
                <a:ea typeface="Roboto Mono"/>
                <a:cs typeface="Roboto Mono"/>
                <a:sym typeface="Roboto Mono"/>
              </a:rPr>
              <a:t>50Gi</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volumeMode: </a:t>
            </a:r>
            <a:r>
              <a:rPr lang="en" sz="1467">
                <a:solidFill>
                  <a:srgbClr val="CC0000"/>
                </a:solidFill>
                <a:latin typeface="Roboto Mono"/>
                <a:ea typeface="Roboto Mono"/>
                <a:cs typeface="Roboto Mono"/>
                <a:sym typeface="Roboto Mono"/>
              </a:rPr>
              <a:t>Filesystem</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accessModes: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ReadWriteOnce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ReadWriteMany</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persistentVolumeReclaimPolicy: </a:t>
            </a:r>
            <a:r>
              <a:rPr lang="en" sz="1467">
                <a:solidFill>
                  <a:srgbClr val="CC0000"/>
                </a:solidFill>
                <a:latin typeface="Roboto Mono"/>
                <a:ea typeface="Roboto Mono"/>
                <a:cs typeface="Roboto Mono"/>
                <a:sym typeface="Roboto Mono"/>
              </a:rPr>
              <a:t>Delete</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storageClassName: </a:t>
            </a:r>
            <a:r>
              <a:rPr lang="en" sz="1467">
                <a:solidFill>
                  <a:srgbClr val="CC0000"/>
                </a:solidFill>
                <a:latin typeface="Roboto Mono"/>
                <a:ea typeface="Roboto Mono"/>
                <a:cs typeface="Roboto Mono"/>
                <a:sym typeface="Roboto Mono"/>
              </a:rPr>
              <a:t>slow</a:t>
            </a:r>
            <a:br>
              <a:rPr lang="en" sz="1467">
                <a:solidFill>
                  <a:srgbClr val="CC0000"/>
                </a:solidFill>
                <a:latin typeface="Roboto Mono"/>
                <a:ea typeface="Roboto Mono"/>
                <a:cs typeface="Roboto Mono"/>
                <a:sym typeface="Roboto Mono"/>
              </a:rPr>
            </a:br>
            <a:r>
              <a:rPr lang="en" sz="1467">
                <a:solidFill>
                  <a:srgbClr val="CC0000"/>
                </a:solidFill>
                <a:latin typeface="Roboto Mono"/>
                <a:ea typeface="Roboto Mono"/>
                <a:cs typeface="Roboto Mono"/>
                <a:sym typeface="Roboto Mono"/>
              </a:rPr>
              <a:t>  </a:t>
            </a:r>
            <a:r>
              <a:rPr lang="en" sz="1467">
                <a:solidFill>
                  <a:srgbClr val="1155CC"/>
                </a:solidFill>
                <a:latin typeface="Roboto Mono"/>
                <a:ea typeface="Roboto Mono"/>
                <a:cs typeface="Roboto Mono"/>
                <a:sym typeface="Roboto Mono"/>
              </a:rPr>
              <a:t>mountOptions: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hard</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CC0000"/>
                </a:solidFill>
                <a:latin typeface="Roboto Mono"/>
                <a:ea typeface="Roboto Mono"/>
                <a:cs typeface="Roboto Mono"/>
                <a:sym typeface="Roboto Mono"/>
              </a:rPr>
              <a:t>    - nfsvers=4.1</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nfs:</a:t>
            </a:r>
            <a:endParaRPr sz="1467">
              <a:solidFill>
                <a:srgbClr val="1155CC"/>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path: </a:t>
            </a:r>
            <a:r>
              <a:rPr lang="en" sz="1467">
                <a:solidFill>
                  <a:srgbClr val="CC0000"/>
                </a:solidFill>
                <a:latin typeface="Roboto Mono"/>
                <a:ea typeface="Roboto Mono"/>
                <a:cs typeface="Roboto Mono"/>
                <a:sym typeface="Roboto Mono"/>
              </a:rPr>
              <a:t>/exports</a:t>
            </a:r>
            <a:endParaRPr sz="1467">
              <a:solidFill>
                <a:srgbClr val="CC0000"/>
              </a:solidFill>
              <a:latin typeface="Roboto Mono"/>
              <a:ea typeface="Roboto Mono"/>
              <a:cs typeface="Roboto Mono"/>
              <a:sym typeface="Roboto Mono"/>
            </a:endParaRPr>
          </a:p>
          <a:p>
            <a:pPr marL="0" indent="0">
              <a:spcBef>
                <a:spcPts val="0"/>
              </a:spcBef>
              <a:buNone/>
            </a:pPr>
            <a:r>
              <a:rPr lang="en" sz="1467">
                <a:solidFill>
                  <a:srgbClr val="1155CC"/>
                </a:solidFill>
                <a:latin typeface="Roboto Mono"/>
                <a:ea typeface="Roboto Mono"/>
                <a:cs typeface="Roboto Mono"/>
                <a:sym typeface="Roboto Mono"/>
              </a:rPr>
              <a:t>    server: </a:t>
            </a:r>
            <a:r>
              <a:rPr lang="en" sz="1467">
                <a:solidFill>
                  <a:srgbClr val="CC0000"/>
                </a:solidFill>
                <a:latin typeface="Roboto Mono"/>
                <a:ea typeface="Roboto Mono"/>
                <a:cs typeface="Roboto Mono"/>
                <a:sym typeface="Roboto Mono"/>
              </a:rPr>
              <a:t>172.22.0.42</a:t>
            </a:r>
            <a:endParaRPr sz="1467">
              <a:solidFill>
                <a:srgbClr val="CC0000"/>
              </a:solidFill>
            </a:endParaRPr>
          </a:p>
        </p:txBody>
      </p:sp>
    </p:spTree>
    <p:extLst>
      <p:ext uri="{BB962C8B-B14F-4D97-AF65-F5344CB8AC3E}">
        <p14:creationId xmlns:p14="http://schemas.microsoft.com/office/powerpoint/2010/main" val="1994816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PersistentVolumeClaim</a:t>
            </a:r>
            <a:endParaRPr/>
          </a:p>
        </p:txBody>
      </p:sp>
      <p:sp>
        <p:nvSpPr>
          <p:cNvPr id="1075" name="Google Shape;1075;p148"/>
          <p:cNvSpPr txBox="1">
            <a:spLocks noGrp="1"/>
          </p:cNvSpPr>
          <p:nvPr>
            <p:ph type="body" idx="1"/>
          </p:nvPr>
        </p:nvSpPr>
        <p:spPr>
          <a:xfrm>
            <a:off x="609600" y="1600200"/>
            <a:ext cx="6700000" cy="4967600"/>
          </a:xfrm>
          <a:prstGeom prst="rect">
            <a:avLst/>
          </a:prstGeom>
        </p:spPr>
        <p:txBody>
          <a:bodyPr spcFirstLastPara="1" vert="horz" wrap="square" lIns="121900" tIns="121900" rIns="121900" bIns="121900" rtlCol="0" anchor="t" anchorCtr="0">
            <a:noAutofit/>
          </a:bodyPr>
          <a:lstStyle/>
          <a:p>
            <a:pPr indent="-457189">
              <a:spcBef>
                <a:spcPts val="0"/>
              </a:spcBef>
              <a:buSzPts val="1800"/>
            </a:pPr>
            <a:r>
              <a:rPr lang="en" sz="2400">
                <a:solidFill>
                  <a:srgbClr val="1155CC"/>
                </a:solidFill>
                <a:latin typeface="Roboto Mono"/>
                <a:ea typeface="Roboto Mono"/>
                <a:cs typeface="Roboto Mono"/>
                <a:sym typeface="Roboto Mono"/>
              </a:rPr>
              <a:t>accessModes: </a:t>
            </a:r>
            <a:r>
              <a:rPr lang="en" sz="2400"/>
              <a:t>The selected method of accessing the storage. This </a:t>
            </a:r>
            <a:r>
              <a:rPr lang="en" sz="2400" b="1"/>
              <a:t>MUST</a:t>
            </a:r>
            <a:r>
              <a:rPr lang="en" sz="2400"/>
              <a:t> be a subset of what is defined on the target PV or Storage Class.</a:t>
            </a:r>
            <a:endParaRPr sz="2400"/>
          </a:p>
          <a:p>
            <a:pPr lvl="1" indent="-457189">
              <a:spcBef>
                <a:spcPts val="1333"/>
              </a:spcBef>
              <a:buSzPts val="1800"/>
            </a:pPr>
            <a:r>
              <a:rPr lang="en">
                <a:solidFill>
                  <a:srgbClr val="CC0000"/>
                </a:solidFill>
                <a:latin typeface="Roboto Mono"/>
                <a:ea typeface="Roboto Mono"/>
                <a:cs typeface="Roboto Mono"/>
                <a:sym typeface="Roboto Mono"/>
              </a:rPr>
              <a:t>ReadWriteOnce</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ReadOnlyMany</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ReadWriteMany</a:t>
            </a:r>
            <a:endParaRPr>
              <a:solidFill>
                <a:srgbClr val="CC0000"/>
              </a:solidFill>
              <a:latin typeface="Roboto Mono"/>
              <a:ea typeface="Roboto Mono"/>
              <a:cs typeface="Roboto Mono"/>
              <a:sym typeface="Roboto Mono"/>
            </a:endParaRPr>
          </a:p>
          <a:p>
            <a:pPr indent="-457189">
              <a:spcBef>
                <a:spcPts val="1333"/>
              </a:spcBef>
              <a:buSzPts val="1800"/>
            </a:pPr>
            <a:r>
              <a:rPr lang="en" sz="2400">
                <a:solidFill>
                  <a:srgbClr val="1155CC"/>
                </a:solidFill>
                <a:latin typeface="Roboto Mono"/>
                <a:ea typeface="Roboto Mono"/>
                <a:cs typeface="Roboto Mono"/>
                <a:sym typeface="Roboto Mono"/>
              </a:rPr>
              <a:t>resources.requests.storage: </a:t>
            </a:r>
            <a:r>
              <a:rPr lang="en" sz="2400"/>
              <a:t>The desired amount of storage for the claim</a:t>
            </a:r>
            <a:endParaRPr sz="2400"/>
          </a:p>
          <a:p>
            <a:pPr indent="-457189">
              <a:spcBef>
                <a:spcPts val="1333"/>
              </a:spcBef>
              <a:spcAft>
                <a:spcPts val="1333"/>
              </a:spcAft>
              <a:buSzPts val="1800"/>
            </a:pPr>
            <a:r>
              <a:rPr lang="en" sz="2400">
                <a:solidFill>
                  <a:srgbClr val="1155CC"/>
                </a:solidFill>
                <a:latin typeface="Roboto Mono"/>
                <a:ea typeface="Roboto Mono"/>
                <a:cs typeface="Roboto Mono"/>
                <a:sym typeface="Roboto Mono"/>
              </a:rPr>
              <a:t>storageClassName: </a:t>
            </a:r>
            <a:r>
              <a:rPr lang="en" sz="2400"/>
              <a:t>The name of the desired Storage Class</a:t>
            </a:r>
            <a:endParaRPr sz="2400"/>
          </a:p>
        </p:txBody>
      </p:sp>
      <p:sp>
        <p:nvSpPr>
          <p:cNvPr id="1076" name="Google Shape;1076;p148"/>
          <p:cNvSpPr txBox="1">
            <a:spLocks noGrp="1"/>
          </p:cNvSpPr>
          <p:nvPr>
            <p:ph type="body" idx="2"/>
          </p:nvPr>
        </p:nvSpPr>
        <p:spPr>
          <a:xfrm>
            <a:off x="7349867" y="1600200"/>
            <a:ext cx="42324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PersistentVolumeClaim</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pvc-sc-example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spec:</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accessModes: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a:t>
            </a:r>
            <a:r>
              <a:rPr lang="en" sz="1867">
                <a:solidFill>
                  <a:srgbClr val="CC0000"/>
                </a:solidFill>
                <a:latin typeface="Roboto Mono"/>
                <a:ea typeface="Roboto Mono"/>
                <a:cs typeface="Roboto Mono"/>
                <a:sym typeface="Roboto Mono"/>
              </a:rPr>
              <a:t>- ReadWriteOnce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resources: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requests: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storage: </a:t>
            </a:r>
            <a:r>
              <a:rPr lang="en" sz="1867">
                <a:solidFill>
                  <a:srgbClr val="CC0000"/>
                </a:solidFill>
                <a:latin typeface="Roboto Mono"/>
                <a:ea typeface="Roboto Mono"/>
                <a:cs typeface="Roboto Mono"/>
                <a:sym typeface="Roboto Mono"/>
              </a:rPr>
              <a:t>1Gi</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CC0000"/>
                </a:solidFill>
                <a:latin typeface="Roboto Mono"/>
                <a:ea typeface="Roboto Mono"/>
                <a:cs typeface="Roboto Mono"/>
                <a:sym typeface="Roboto Mono"/>
              </a:rPr>
              <a:t>  </a:t>
            </a:r>
            <a:r>
              <a:rPr lang="en" sz="1867">
                <a:solidFill>
                  <a:srgbClr val="1155CC"/>
                </a:solidFill>
                <a:latin typeface="Roboto Mono"/>
                <a:ea typeface="Roboto Mono"/>
                <a:cs typeface="Roboto Mono"/>
                <a:sym typeface="Roboto Mono"/>
              </a:rPr>
              <a:t>storageClassName:</a:t>
            </a:r>
            <a:r>
              <a:rPr lang="en" sz="1867">
                <a:solidFill>
                  <a:srgbClr val="CC0000"/>
                </a:solidFill>
                <a:latin typeface="Roboto Mono"/>
                <a:ea typeface="Roboto Mono"/>
                <a:cs typeface="Roboto Mono"/>
                <a:sym typeface="Roboto Mono"/>
              </a:rPr>
              <a:t> slow</a:t>
            </a:r>
            <a:endParaRPr sz="1867">
              <a:solidFill>
                <a:srgbClr val="CC0000"/>
              </a:solidFill>
              <a:latin typeface="Roboto Mono"/>
              <a:ea typeface="Roboto Mono"/>
              <a:cs typeface="Roboto Mono"/>
              <a:sym typeface="Roboto Mono"/>
            </a:endParaRPr>
          </a:p>
        </p:txBody>
      </p:sp>
    </p:spTree>
    <p:extLst>
      <p:ext uri="{BB962C8B-B14F-4D97-AF65-F5344CB8AC3E}">
        <p14:creationId xmlns:p14="http://schemas.microsoft.com/office/powerpoint/2010/main" val="3820680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PVs and PVCs with Selectors</a:t>
            </a:r>
            <a:endParaRPr/>
          </a:p>
        </p:txBody>
      </p:sp>
      <p:sp>
        <p:nvSpPr>
          <p:cNvPr id="1082" name="Google Shape;1082;p149"/>
          <p:cNvSpPr txBox="1">
            <a:spLocks noGrp="1"/>
          </p:cNvSpPr>
          <p:nvPr>
            <p:ph type="body" idx="1"/>
          </p:nvPr>
        </p:nvSpPr>
        <p:spPr>
          <a:xfrm>
            <a:off x="609600" y="1600200"/>
            <a:ext cx="53260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PersistentVolume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pv-selector-example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labels: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type: </a:t>
            </a:r>
            <a:r>
              <a:rPr lang="en" sz="1867">
                <a:solidFill>
                  <a:srgbClr val="CC0000"/>
                </a:solidFill>
                <a:latin typeface="Roboto Mono"/>
                <a:ea typeface="Roboto Mono"/>
                <a:cs typeface="Roboto Mono"/>
                <a:sym typeface="Roboto Mono"/>
              </a:rPr>
              <a:t>hostpath</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spec:</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capacity:</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storage: </a:t>
            </a:r>
            <a:r>
              <a:rPr lang="en" sz="1867">
                <a:solidFill>
                  <a:srgbClr val="CC0000"/>
                </a:solidFill>
                <a:latin typeface="Roboto Mono"/>
                <a:ea typeface="Roboto Mono"/>
                <a:cs typeface="Roboto Mono"/>
                <a:sym typeface="Roboto Mono"/>
              </a:rPr>
              <a:t>2Gi</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accessModes: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a:t>
            </a:r>
            <a:r>
              <a:rPr lang="en" sz="1867">
                <a:solidFill>
                  <a:srgbClr val="CC0000"/>
                </a:solidFill>
                <a:latin typeface="Roboto Mono"/>
                <a:ea typeface="Roboto Mono"/>
                <a:cs typeface="Roboto Mono"/>
                <a:sym typeface="Roboto Mono"/>
              </a:rPr>
              <a:t>- ReadWriteMany</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hostPath:</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path: </a:t>
            </a:r>
            <a:r>
              <a:rPr lang="en" sz="1867">
                <a:solidFill>
                  <a:srgbClr val="CC0000"/>
                </a:solidFill>
                <a:latin typeface="Roboto Mono"/>
                <a:ea typeface="Roboto Mono"/>
                <a:cs typeface="Roboto Mono"/>
                <a:sym typeface="Roboto Mono"/>
              </a:rPr>
              <a:t>"/mnt/data"</a:t>
            </a:r>
            <a:endParaRPr sz="1867">
              <a:solidFill>
                <a:srgbClr val="CC0000"/>
              </a:solidFill>
            </a:endParaRPr>
          </a:p>
        </p:txBody>
      </p:sp>
      <p:sp>
        <p:nvSpPr>
          <p:cNvPr id="1083" name="Google Shape;1083;p149"/>
          <p:cNvSpPr txBox="1">
            <a:spLocks noGrp="1"/>
          </p:cNvSpPr>
          <p:nvPr>
            <p:ph type="body" idx="2"/>
          </p:nvPr>
        </p:nvSpPr>
        <p:spPr>
          <a:xfrm>
            <a:off x="6256365" y="1600200"/>
            <a:ext cx="53260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PersistentVolumeClaim</a:t>
            </a:r>
            <a:endParaRPr sz="18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pvc-selector-example</a:t>
            </a:r>
            <a:endParaRPr sz="18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spec:</a:t>
            </a:r>
            <a:endParaRPr sz="18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accessModes:</a:t>
            </a:r>
            <a:endParaRPr sz="18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a:t>
            </a:r>
            <a:r>
              <a:rPr lang="en" sz="1867">
                <a:solidFill>
                  <a:srgbClr val="CC0000"/>
                </a:solidFill>
                <a:latin typeface="Roboto Mono"/>
                <a:ea typeface="Roboto Mono"/>
                <a:cs typeface="Roboto Mono"/>
                <a:sym typeface="Roboto Mono"/>
              </a:rPr>
              <a:t>- ReadWriteMany</a:t>
            </a:r>
            <a:endParaRPr sz="1867">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resources:</a:t>
            </a:r>
            <a:endParaRPr sz="18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requests:</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storage: </a:t>
            </a:r>
            <a:r>
              <a:rPr lang="en" sz="1867">
                <a:solidFill>
                  <a:srgbClr val="CC0000"/>
                </a:solidFill>
                <a:latin typeface="Roboto Mono"/>
                <a:ea typeface="Roboto Mono"/>
                <a:cs typeface="Roboto Mono"/>
                <a:sym typeface="Roboto Mono"/>
              </a:rPr>
              <a:t>1Gi</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selector:</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matchLabels:</a:t>
            </a:r>
            <a:endParaRPr sz="1867">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867">
                <a:solidFill>
                  <a:srgbClr val="1155CC"/>
                </a:solidFill>
                <a:latin typeface="Roboto Mono"/>
                <a:ea typeface="Roboto Mono"/>
                <a:cs typeface="Roboto Mono"/>
                <a:sym typeface="Roboto Mono"/>
              </a:rPr>
              <a:t>      type: </a:t>
            </a:r>
            <a:r>
              <a:rPr lang="en" sz="1867">
                <a:solidFill>
                  <a:srgbClr val="CC0000"/>
                </a:solidFill>
                <a:latin typeface="Roboto Mono"/>
                <a:ea typeface="Roboto Mono"/>
                <a:cs typeface="Roboto Mono"/>
                <a:sym typeface="Roboto Mono"/>
              </a:rPr>
              <a:t>hostpath</a:t>
            </a:r>
            <a:endParaRPr sz="1867">
              <a:solidFill>
                <a:srgbClr val="CC0000"/>
              </a:solidFill>
              <a:latin typeface="Roboto Mono"/>
              <a:ea typeface="Roboto Mono"/>
              <a:cs typeface="Roboto Mono"/>
              <a:sym typeface="Roboto Mono"/>
            </a:endParaRPr>
          </a:p>
          <a:p>
            <a:pPr marL="0" indent="0">
              <a:buNone/>
            </a:pPr>
            <a:endParaRPr sz="1867"/>
          </a:p>
        </p:txBody>
      </p:sp>
    </p:spTree>
    <p:extLst>
      <p:ext uri="{BB962C8B-B14F-4D97-AF65-F5344CB8AC3E}">
        <p14:creationId xmlns:p14="http://schemas.microsoft.com/office/powerpoint/2010/main" val="1820507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PV Phases</a:t>
            </a:r>
            <a:endParaRPr/>
          </a:p>
        </p:txBody>
      </p:sp>
      <p:sp>
        <p:nvSpPr>
          <p:cNvPr id="1098" name="Google Shape;1098;p151"/>
          <p:cNvSpPr txBox="1">
            <a:spLocks noGrp="1"/>
          </p:cNvSpPr>
          <p:nvPr>
            <p:ph type="body" idx="1"/>
          </p:nvPr>
        </p:nvSpPr>
        <p:spPr>
          <a:xfrm>
            <a:off x="509900" y="1655400"/>
            <a:ext cx="2702000" cy="4967600"/>
          </a:xfrm>
          <a:prstGeom prst="rect">
            <a:avLst/>
          </a:prstGeom>
          <a:solidFill>
            <a:srgbClr val="B6D7A8"/>
          </a:solidFill>
          <a:ln w="3810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gn="ctr">
              <a:buNone/>
            </a:pPr>
            <a:r>
              <a:rPr lang="en" b="1"/>
              <a:t>Available</a:t>
            </a:r>
            <a:endParaRPr b="1"/>
          </a:p>
          <a:p>
            <a:pPr marL="0" indent="0" algn="ctr">
              <a:spcBef>
                <a:spcPts val="0"/>
              </a:spcBef>
              <a:buNone/>
            </a:pPr>
            <a:endParaRPr sz="2400" b="1"/>
          </a:p>
          <a:p>
            <a:pPr marL="0" indent="0" algn="ctr">
              <a:buNone/>
            </a:pPr>
            <a:r>
              <a:rPr lang="en" sz="2933"/>
              <a:t>PV is ready and available to be consumed.</a:t>
            </a:r>
            <a:endParaRPr sz="2933"/>
          </a:p>
        </p:txBody>
      </p:sp>
      <p:sp>
        <p:nvSpPr>
          <p:cNvPr id="1099" name="Google Shape;1099;p151"/>
          <p:cNvSpPr txBox="1">
            <a:spLocks noGrp="1"/>
          </p:cNvSpPr>
          <p:nvPr>
            <p:ph type="body" idx="1"/>
          </p:nvPr>
        </p:nvSpPr>
        <p:spPr>
          <a:xfrm>
            <a:off x="3333284" y="1655400"/>
            <a:ext cx="2702000" cy="4967600"/>
          </a:xfrm>
          <a:prstGeom prst="rect">
            <a:avLst/>
          </a:prstGeom>
          <a:solidFill>
            <a:srgbClr val="FFE599"/>
          </a:solidFill>
          <a:ln w="3810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gn="ctr">
              <a:buNone/>
            </a:pPr>
            <a:r>
              <a:rPr lang="en" b="1"/>
              <a:t>Bound</a:t>
            </a:r>
            <a:endParaRPr b="1"/>
          </a:p>
          <a:p>
            <a:pPr marL="0" indent="0">
              <a:buNone/>
            </a:pPr>
            <a:endParaRPr sz="2400"/>
          </a:p>
          <a:p>
            <a:pPr marL="0" indent="0" algn="ctr">
              <a:buClr>
                <a:schemeClr val="dk1"/>
              </a:buClr>
              <a:buSzPts val="1100"/>
              <a:buNone/>
            </a:pPr>
            <a:r>
              <a:rPr lang="en" sz="2933"/>
              <a:t>The PV has been bound to a claim.</a:t>
            </a:r>
            <a:endParaRPr/>
          </a:p>
        </p:txBody>
      </p:sp>
      <p:sp>
        <p:nvSpPr>
          <p:cNvPr id="1100" name="Google Shape;1100;p151"/>
          <p:cNvSpPr txBox="1">
            <a:spLocks noGrp="1"/>
          </p:cNvSpPr>
          <p:nvPr>
            <p:ph type="body" idx="1"/>
          </p:nvPr>
        </p:nvSpPr>
        <p:spPr>
          <a:xfrm>
            <a:off x="6156684" y="1655400"/>
            <a:ext cx="2702000" cy="4967600"/>
          </a:xfrm>
          <a:prstGeom prst="rect">
            <a:avLst/>
          </a:prstGeom>
          <a:solidFill>
            <a:srgbClr val="F9CB9C"/>
          </a:solidFill>
          <a:ln w="3810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gn="ctr">
              <a:buNone/>
            </a:pPr>
            <a:r>
              <a:rPr lang="en" b="1"/>
              <a:t>Released</a:t>
            </a:r>
            <a:endParaRPr b="1"/>
          </a:p>
          <a:p>
            <a:pPr marL="0" indent="0" algn="ctr">
              <a:spcBef>
                <a:spcPts val="0"/>
              </a:spcBef>
              <a:buNone/>
            </a:pPr>
            <a:endParaRPr sz="2400" b="1"/>
          </a:p>
          <a:p>
            <a:pPr marL="0" indent="0" algn="ctr">
              <a:buClr>
                <a:schemeClr val="dk1"/>
              </a:buClr>
              <a:buSzPts val="1100"/>
              <a:buNone/>
            </a:pPr>
            <a:r>
              <a:rPr lang="en" sz="2933"/>
              <a:t>The binding PVC has been deleted, and the PV is pending  reclamation.</a:t>
            </a:r>
            <a:endParaRPr/>
          </a:p>
        </p:txBody>
      </p:sp>
      <p:sp>
        <p:nvSpPr>
          <p:cNvPr id="1101" name="Google Shape;1101;p151"/>
          <p:cNvSpPr txBox="1">
            <a:spLocks noGrp="1"/>
          </p:cNvSpPr>
          <p:nvPr>
            <p:ph type="body" idx="1"/>
          </p:nvPr>
        </p:nvSpPr>
        <p:spPr>
          <a:xfrm>
            <a:off x="8980084" y="1655400"/>
            <a:ext cx="2702000" cy="4967600"/>
          </a:xfrm>
          <a:prstGeom prst="rect">
            <a:avLst/>
          </a:prstGeom>
          <a:solidFill>
            <a:srgbClr val="DD7E6B"/>
          </a:solidFill>
          <a:ln w="3810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gn="ctr">
              <a:buNone/>
            </a:pPr>
            <a:r>
              <a:rPr lang="en" b="1"/>
              <a:t>Failed</a:t>
            </a:r>
            <a:endParaRPr b="1"/>
          </a:p>
          <a:p>
            <a:pPr marL="0" indent="0" algn="ctr">
              <a:spcBef>
                <a:spcPts val="0"/>
              </a:spcBef>
              <a:buNone/>
            </a:pPr>
            <a:endParaRPr sz="2400" b="1"/>
          </a:p>
          <a:p>
            <a:pPr marL="0" indent="0" algn="ctr">
              <a:buClr>
                <a:schemeClr val="dk1"/>
              </a:buClr>
              <a:buSzPts val="1100"/>
              <a:buNone/>
            </a:pPr>
            <a:r>
              <a:rPr lang="en" sz="2933"/>
              <a:t>An error has been encountered.</a:t>
            </a:r>
            <a:endParaRPr b="1"/>
          </a:p>
        </p:txBody>
      </p:sp>
    </p:spTree>
    <p:extLst>
      <p:ext uri="{BB962C8B-B14F-4D97-AF65-F5344CB8AC3E}">
        <p14:creationId xmlns:p14="http://schemas.microsoft.com/office/powerpoint/2010/main" val="1435665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541784" y="1800000"/>
            <a:ext cx="10818832" cy="4306168"/>
          </a:xfrm>
          <a:prstGeom prst="rect">
            <a:avLst/>
          </a:prstGeom>
          <a:noFill/>
          <a:ln>
            <a:noFill/>
          </a:ln>
        </p:spPr>
      </p:pic>
      <p:sp>
        <p:nvSpPr>
          <p:cNvPr id="1113" name="Google Shape;1113;p15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t" anchorCtr="0">
            <a:noAutofit/>
          </a:bodyPr>
          <a:lstStyle/>
          <a:p>
            <a:pPr algn="ctr"/>
            <a:r>
              <a:rPr lang="en"/>
              <a:t>StorageClass</a:t>
            </a:r>
            <a:endParaRPr/>
          </a:p>
        </p:txBody>
      </p:sp>
      <p:sp>
        <p:nvSpPr>
          <p:cNvPr id="1114" name="Google Shape;1114;p153"/>
          <p:cNvSpPr txBox="1"/>
          <p:nvPr/>
        </p:nvSpPr>
        <p:spPr>
          <a:xfrm>
            <a:off x="3876333" y="5780433"/>
            <a:ext cx="3910000" cy="4448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067" b="1">
                <a:solidFill>
                  <a:schemeClr val="dk1"/>
                </a:solidFill>
                <a:latin typeface="Roboto Mono"/>
                <a:ea typeface="Roboto Mono"/>
                <a:cs typeface="Roboto Mono"/>
                <a:sym typeface="Roboto Mono"/>
              </a:rPr>
              <a:t>pv: pvc-9df65c6e-1a69-11e8-ae10-080027a3682b</a:t>
            </a:r>
            <a:endParaRPr sz="1067" b="1"/>
          </a:p>
        </p:txBody>
      </p:sp>
      <p:sp>
        <p:nvSpPr>
          <p:cNvPr id="1115" name="Google Shape;1115;p153"/>
          <p:cNvSpPr txBox="1"/>
          <p:nvPr/>
        </p:nvSpPr>
        <p:spPr>
          <a:xfrm>
            <a:off x="271767" y="2886133"/>
            <a:ext cx="3681600" cy="444800"/>
          </a:xfrm>
          <a:prstGeom prst="rect">
            <a:avLst/>
          </a:prstGeom>
          <a:noFill/>
          <a:ln>
            <a:noFill/>
          </a:ln>
        </p:spPr>
        <p:txBody>
          <a:bodyPr spcFirstLastPara="1" wrap="square" lIns="121900" tIns="121900" rIns="121900" bIns="121900" anchor="t" anchorCtr="0">
            <a:noAutofit/>
          </a:bodyPr>
          <a:lstStyle/>
          <a:p>
            <a:r>
              <a:rPr lang="en" sz="1067" b="1">
                <a:solidFill>
                  <a:schemeClr val="dk1"/>
                </a:solidFill>
                <a:latin typeface="Roboto Mono"/>
                <a:ea typeface="Roboto Mono"/>
                <a:cs typeface="Roboto Mono"/>
                <a:sym typeface="Roboto Mono"/>
              </a:rPr>
              <a:t>uid: 9df65c6e-1a69-11e8-ae10-080027a3682b</a:t>
            </a:r>
            <a:endParaRPr sz="1067" b="1"/>
          </a:p>
        </p:txBody>
      </p:sp>
      <p:sp>
        <p:nvSpPr>
          <p:cNvPr id="1116" name="Google Shape;1116;p153"/>
          <p:cNvSpPr txBox="1"/>
          <p:nvPr/>
        </p:nvSpPr>
        <p:spPr>
          <a:xfrm>
            <a:off x="1727400" y="1975700"/>
            <a:ext cx="3030800" cy="695200"/>
          </a:xfrm>
          <a:prstGeom prst="rect">
            <a:avLst/>
          </a:prstGeom>
          <a:noFill/>
          <a:ln>
            <a:noFill/>
          </a:ln>
        </p:spPr>
        <p:txBody>
          <a:bodyPr spcFirstLastPara="1" wrap="square" lIns="121900" tIns="121900" rIns="121900" bIns="121900" anchor="t" anchorCtr="0">
            <a:noAutofit/>
          </a:bodyPr>
          <a:lstStyle/>
          <a:p>
            <a:r>
              <a:rPr lang="en" sz="1600" b="1"/>
              <a:t>1. PVC makes a request of the StorageClass.</a:t>
            </a:r>
            <a:endParaRPr sz="1600" b="1"/>
          </a:p>
        </p:txBody>
      </p:sp>
      <p:sp>
        <p:nvSpPr>
          <p:cNvPr id="1117" name="Google Shape;1117;p153"/>
          <p:cNvSpPr txBox="1"/>
          <p:nvPr/>
        </p:nvSpPr>
        <p:spPr>
          <a:xfrm>
            <a:off x="7102533" y="1485900"/>
            <a:ext cx="3030800" cy="1007200"/>
          </a:xfrm>
          <a:prstGeom prst="rect">
            <a:avLst/>
          </a:prstGeom>
          <a:noFill/>
          <a:ln>
            <a:noFill/>
          </a:ln>
        </p:spPr>
        <p:txBody>
          <a:bodyPr spcFirstLastPara="1" wrap="square" lIns="121900" tIns="121900" rIns="121900" bIns="121900" anchor="t" anchorCtr="0">
            <a:noAutofit/>
          </a:bodyPr>
          <a:lstStyle/>
          <a:p>
            <a:r>
              <a:rPr lang="en" sz="1600" b="1"/>
              <a:t>2. StorageClass provisions request through API with external storage system.</a:t>
            </a:r>
            <a:endParaRPr sz="1600" b="1"/>
          </a:p>
        </p:txBody>
      </p:sp>
      <p:sp>
        <p:nvSpPr>
          <p:cNvPr id="1118" name="Google Shape;1118;p153"/>
          <p:cNvSpPr txBox="1"/>
          <p:nvPr/>
        </p:nvSpPr>
        <p:spPr>
          <a:xfrm>
            <a:off x="8009100" y="5150667"/>
            <a:ext cx="3257600" cy="1007200"/>
          </a:xfrm>
          <a:prstGeom prst="rect">
            <a:avLst/>
          </a:prstGeom>
          <a:noFill/>
          <a:ln>
            <a:noFill/>
          </a:ln>
        </p:spPr>
        <p:txBody>
          <a:bodyPr spcFirstLastPara="1" wrap="square" lIns="121900" tIns="121900" rIns="121900" bIns="121900" anchor="t" anchorCtr="0">
            <a:noAutofit/>
          </a:bodyPr>
          <a:lstStyle/>
          <a:p>
            <a:r>
              <a:rPr lang="en" sz="1600" b="1"/>
              <a:t>3. External storage system creates a PV strictly satisfying the PVC request.</a:t>
            </a:r>
            <a:endParaRPr sz="1600" b="1"/>
          </a:p>
        </p:txBody>
      </p:sp>
      <p:sp>
        <p:nvSpPr>
          <p:cNvPr id="1119" name="Google Shape;1119;p153"/>
          <p:cNvSpPr txBox="1"/>
          <p:nvPr/>
        </p:nvSpPr>
        <p:spPr>
          <a:xfrm>
            <a:off x="1178533" y="4609500"/>
            <a:ext cx="3030800" cy="738400"/>
          </a:xfrm>
          <a:prstGeom prst="rect">
            <a:avLst/>
          </a:prstGeom>
          <a:noFill/>
          <a:ln>
            <a:noFill/>
          </a:ln>
        </p:spPr>
        <p:txBody>
          <a:bodyPr spcFirstLastPara="1" wrap="square" lIns="121900" tIns="121900" rIns="121900" bIns="121900" anchor="t" anchorCtr="0">
            <a:noAutofit/>
          </a:bodyPr>
          <a:lstStyle/>
          <a:p>
            <a:r>
              <a:rPr lang="en" sz="1600" b="1"/>
              <a:t>4. provisioned PV is bound to requesting PVC.</a:t>
            </a:r>
            <a:endParaRPr sz="1600" b="1"/>
          </a:p>
        </p:txBody>
      </p:sp>
    </p:spTree>
    <p:extLst>
      <p:ext uri="{BB962C8B-B14F-4D97-AF65-F5344CB8AC3E}">
        <p14:creationId xmlns:p14="http://schemas.microsoft.com/office/powerpoint/2010/main" val="137905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t" anchorCtr="0">
            <a:noAutofit/>
          </a:bodyPr>
          <a:lstStyle/>
          <a:p>
            <a:pPr algn="ctr"/>
            <a:r>
              <a:rPr lang="en"/>
              <a:t>Persistent Volumes and Claims</a:t>
            </a:r>
            <a:endParaRPr/>
          </a:p>
        </p:txBody>
      </p:sp>
      <p:sp>
        <p:nvSpPr>
          <p:cNvPr id="1053" name="Google Shape;1053;p145"/>
          <p:cNvSpPr txBox="1"/>
          <p:nvPr/>
        </p:nvSpPr>
        <p:spPr>
          <a:xfrm>
            <a:off x="609600" y="3596733"/>
            <a:ext cx="1624400" cy="900000"/>
          </a:xfrm>
          <a:prstGeom prst="rect">
            <a:avLst/>
          </a:prstGeom>
          <a:noFill/>
          <a:ln>
            <a:noFill/>
          </a:ln>
        </p:spPr>
        <p:txBody>
          <a:bodyPr spcFirstLastPara="1" wrap="square" lIns="121900" tIns="121900" rIns="121900" bIns="121900" anchor="ctr" anchorCtr="0">
            <a:noAutofit/>
          </a:bodyPr>
          <a:lstStyle/>
          <a:p>
            <a:pPr algn="ctr"/>
            <a:r>
              <a:rPr lang="en" sz="2400"/>
              <a:t>Cluster</a:t>
            </a:r>
            <a:br>
              <a:rPr lang="en" sz="2400"/>
            </a:br>
            <a:r>
              <a:rPr lang="en" sz="2400"/>
              <a:t>Users</a:t>
            </a:r>
            <a:endParaRPr sz="2400"/>
          </a:p>
        </p:txBody>
      </p:sp>
      <p:sp>
        <p:nvSpPr>
          <p:cNvPr id="1054" name="Google Shape;1054;p145"/>
          <p:cNvSpPr txBox="1"/>
          <p:nvPr/>
        </p:nvSpPr>
        <p:spPr>
          <a:xfrm>
            <a:off x="9861600" y="3596733"/>
            <a:ext cx="1720800" cy="900000"/>
          </a:xfrm>
          <a:prstGeom prst="rect">
            <a:avLst/>
          </a:prstGeom>
          <a:noFill/>
          <a:ln>
            <a:noFill/>
          </a:ln>
        </p:spPr>
        <p:txBody>
          <a:bodyPr spcFirstLastPara="1" wrap="square" lIns="121900" tIns="121900" rIns="121900" bIns="121900" anchor="ctr" anchorCtr="0">
            <a:noAutofit/>
          </a:bodyPr>
          <a:lstStyle/>
          <a:p>
            <a:pPr algn="ctr"/>
            <a:r>
              <a:rPr lang="en" sz="2400"/>
              <a:t>Cluster</a:t>
            </a:r>
            <a:br>
              <a:rPr lang="en" sz="2400"/>
            </a:br>
            <a:r>
              <a:rPr lang="en" sz="2400"/>
              <a:t>Admins</a:t>
            </a:r>
            <a:endParaRPr sz="2400"/>
          </a:p>
        </p:txBody>
      </p:sp>
      <p:pic>
        <p:nvPicPr>
          <p:cNvPr id="1055" name="Google Shape;1055;p145"/>
          <p:cNvPicPr preferRelativeResize="0"/>
          <p:nvPr/>
        </p:nvPicPr>
        <p:blipFill>
          <a:blip r:embed="rId3">
            <a:alphaModFix/>
          </a:blip>
          <a:stretch>
            <a:fillRect/>
          </a:stretch>
        </p:blipFill>
        <p:spPr>
          <a:xfrm>
            <a:off x="2071801" y="1363917"/>
            <a:ext cx="8048431" cy="5365633"/>
          </a:xfrm>
          <a:prstGeom prst="rect">
            <a:avLst/>
          </a:prstGeom>
          <a:noFill/>
          <a:ln>
            <a:noFill/>
          </a:ln>
        </p:spPr>
      </p:pic>
    </p:spTree>
    <p:extLst>
      <p:ext uri="{BB962C8B-B14F-4D97-AF65-F5344CB8AC3E}">
        <p14:creationId xmlns:p14="http://schemas.microsoft.com/office/powerpoint/2010/main" val="4263429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156"/>
          <p:cNvSpPr txBox="1">
            <a:spLocks noGrp="1"/>
          </p:cNvSpPr>
          <p:nvPr>
            <p:ph type="body" idx="1"/>
          </p:nvPr>
        </p:nvSpPr>
        <p:spPr>
          <a:xfrm>
            <a:off x="412800" y="152479"/>
            <a:ext cx="10972800" cy="692800"/>
          </a:xfrm>
          <a:prstGeom prst="rect">
            <a:avLst/>
          </a:prstGeom>
        </p:spPr>
        <p:txBody>
          <a:bodyPr spcFirstLastPara="1" vert="horz" wrap="square" lIns="121900" tIns="121900" rIns="121900" bIns="121900" rtlCol="0" anchor="t" anchorCtr="0">
            <a:noAutofit/>
          </a:bodyPr>
          <a:lstStyle/>
          <a:p>
            <a:pPr marL="0" indent="0">
              <a:buNone/>
            </a:pPr>
            <a:r>
              <a:rPr lang="en"/>
              <a:t>Lab - github.com/mrbobbytables/k8s-intro-tutorials/blob/master/storage</a:t>
            </a:r>
            <a:endParaRPr/>
          </a:p>
        </p:txBody>
      </p:sp>
      <p:sp>
        <p:nvSpPr>
          <p:cNvPr id="1141" name="Google Shape;1141;p156"/>
          <p:cNvSpPr txBox="1">
            <a:spLocks noGrp="1"/>
          </p:cNvSpPr>
          <p:nvPr>
            <p:ph type="ctrTitle"/>
          </p:nvPr>
        </p:nvSpPr>
        <p:spPr>
          <a:xfrm>
            <a:off x="412800" y="3050067"/>
            <a:ext cx="5776800" cy="2057200"/>
          </a:xfrm>
          <a:prstGeom prst="rect">
            <a:avLst/>
          </a:prstGeom>
        </p:spPr>
        <p:txBody>
          <a:bodyPr spcFirstLastPara="1" vert="horz" wrap="square" lIns="121900" tIns="121900" rIns="121900" bIns="121900" rtlCol="0" anchor="ctr" anchorCtr="0">
            <a:noAutofit/>
          </a:bodyPr>
          <a:lstStyle/>
          <a:p>
            <a:pPr algn="ctr"/>
            <a:r>
              <a:rPr lang="en"/>
              <a:t>Working with Volumes</a:t>
            </a:r>
            <a:endParaRPr/>
          </a:p>
        </p:txBody>
      </p:sp>
      <p:sp>
        <p:nvSpPr>
          <p:cNvPr id="1142" name="Google Shape;1142;p156"/>
          <p:cNvSpPr txBox="1"/>
          <p:nvPr/>
        </p:nvSpPr>
        <p:spPr>
          <a:xfrm>
            <a:off x="412800" y="5907967"/>
            <a:ext cx="8172400" cy="682800"/>
          </a:xfrm>
          <a:prstGeom prst="rect">
            <a:avLst/>
          </a:prstGeom>
          <a:noFill/>
          <a:ln>
            <a:noFill/>
          </a:ln>
        </p:spPr>
        <p:txBody>
          <a:bodyPr spcFirstLastPara="1" wrap="square" lIns="121900" tIns="121900" rIns="121900" bIns="121900" anchor="t" anchorCtr="0">
            <a:noAutofit/>
          </a:bodyPr>
          <a:lstStyle/>
          <a:p>
            <a:endParaRPr sz="2400">
              <a:solidFill>
                <a:srgbClr val="FFFFFF"/>
              </a:solidFill>
            </a:endParaRPr>
          </a:p>
        </p:txBody>
      </p:sp>
    </p:spTree>
    <p:extLst>
      <p:ext uri="{BB962C8B-B14F-4D97-AF65-F5344CB8AC3E}">
        <p14:creationId xmlns:p14="http://schemas.microsoft.com/office/powerpoint/2010/main" val="3173471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dirty="0"/>
              <a:t>Image vs Container</a:t>
            </a:r>
            <a:endParaRPr lang="en-US" dirty="0"/>
          </a:p>
        </p:txBody>
      </p:sp>
      <p:pic>
        <p:nvPicPr>
          <p:cNvPr id="5" name="Content Placeholder 4">
            <a:extLst>
              <a:ext uri="{FF2B5EF4-FFF2-40B4-BE49-F238E27FC236}">
                <a16:creationId xmlns:a16="http://schemas.microsoft.com/office/drawing/2014/main" id="{0541EE36-029F-7E4E-AEC4-0C6CBA0EE726}"/>
              </a:ext>
            </a:extLst>
          </p:cNvPr>
          <p:cNvPicPr>
            <a:picLocks noGrp="1" noChangeAspect="1"/>
          </p:cNvPicPr>
          <p:nvPr>
            <p:ph idx="1"/>
          </p:nvPr>
        </p:nvPicPr>
        <p:blipFill rotWithShape="1">
          <a:blip r:embed="rId2"/>
          <a:srcRect t="22973"/>
          <a:stretch/>
        </p:blipFill>
        <p:spPr>
          <a:xfrm>
            <a:off x="1514007" y="1690688"/>
            <a:ext cx="8896157" cy="4764657"/>
          </a:xfrm>
          <a:prstGeom prst="rect">
            <a:avLst/>
          </a:prstGeom>
        </p:spPr>
      </p:pic>
    </p:spTree>
    <p:extLst>
      <p:ext uri="{BB962C8B-B14F-4D97-AF65-F5344CB8AC3E}">
        <p14:creationId xmlns:p14="http://schemas.microsoft.com/office/powerpoint/2010/main" val="459952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7"/>
          <p:cNvSpPr txBox="1">
            <a:spLocks noGrp="1"/>
          </p:cNvSpPr>
          <p:nvPr>
            <p:ph type="body" idx="1"/>
          </p:nvPr>
        </p:nvSpPr>
        <p:spPr>
          <a:xfrm>
            <a:off x="609600" y="5875079"/>
            <a:ext cx="10972800" cy="692800"/>
          </a:xfrm>
          <a:prstGeom prst="rect">
            <a:avLst/>
          </a:prstGeom>
        </p:spPr>
        <p:txBody>
          <a:bodyPr spcFirstLastPara="1" vert="horz" wrap="square" lIns="121900" tIns="121900" rIns="121900" bIns="121900" rtlCol="0" anchor="t" anchorCtr="0">
            <a:noAutofit/>
          </a:bodyPr>
          <a:lstStyle/>
          <a:p>
            <a:pPr marL="0" indent="0"/>
            <a:r>
              <a:rPr lang="en"/>
              <a:t>Concepts and Resources</a:t>
            </a:r>
            <a:endParaRPr/>
          </a:p>
        </p:txBody>
      </p:sp>
      <p:sp>
        <p:nvSpPr>
          <p:cNvPr id="1148" name="Google Shape;1148;p157"/>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a:t>Configuration</a:t>
            </a:r>
            <a:endParaRPr/>
          </a:p>
        </p:txBody>
      </p:sp>
      <p:sp>
        <p:nvSpPr>
          <p:cNvPr id="1149" name="Google Shape;1149;p157"/>
          <p:cNvSpPr txBox="1">
            <a:spLocks noGrp="1"/>
          </p:cNvSpPr>
          <p:nvPr>
            <p:ph type="ctrTitle"/>
          </p:nvPr>
        </p:nvSpPr>
        <p:spPr>
          <a:xfrm>
            <a:off x="6386400" y="1189867"/>
            <a:ext cx="4116800" cy="3926800"/>
          </a:xfrm>
          <a:prstGeom prst="rect">
            <a:avLst/>
          </a:prstGeom>
        </p:spPr>
        <p:txBody>
          <a:bodyPr spcFirstLastPara="1" vert="horz" wrap="square" lIns="121900" tIns="121900" rIns="121900" bIns="121900" rtlCol="0" anchor="ctr" anchorCtr="0">
            <a:noAutofit/>
          </a:bodyPr>
          <a:lstStyle/>
          <a:p>
            <a:pPr marL="609585" indent="-507987">
              <a:buSzPts val="2400"/>
              <a:buChar char="●"/>
            </a:pPr>
            <a:r>
              <a:rPr lang="en" sz="3200"/>
              <a:t>ConfigMap</a:t>
            </a:r>
            <a:endParaRPr sz="3200"/>
          </a:p>
          <a:p>
            <a:pPr marL="609585" indent="-507987">
              <a:buSzPts val="2400"/>
              <a:buChar char="●"/>
            </a:pPr>
            <a:r>
              <a:rPr lang="en" sz="3200"/>
              <a:t>Secret</a:t>
            </a:r>
            <a:endParaRPr sz="3200"/>
          </a:p>
        </p:txBody>
      </p:sp>
    </p:spTree>
    <p:extLst>
      <p:ext uri="{BB962C8B-B14F-4D97-AF65-F5344CB8AC3E}">
        <p14:creationId xmlns:p14="http://schemas.microsoft.com/office/powerpoint/2010/main" val="3550354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Configuration</a:t>
            </a:r>
            <a:endParaRPr/>
          </a:p>
        </p:txBody>
      </p:sp>
      <p:sp>
        <p:nvSpPr>
          <p:cNvPr id="1155" name="Google Shape;1155;p158"/>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marL="0" indent="0">
              <a:buNone/>
            </a:pPr>
            <a:r>
              <a:rPr lang="en"/>
              <a:t>Kubernetes has an integrated pattern for decoupling configuration from application or container.</a:t>
            </a:r>
            <a:endParaRPr/>
          </a:p>
          <a:p>
            <a:pPr marL="0" indent="0">
              <a:buNone/>
            </a:pPr>
            <a:endParaRPr/>
          </a:p>
          <a:p>
            <a:pPr marL="0" indent="0">
              <a:buNone/>
            </a:pPr>
            <a:r>
              <a:rPr lang="en"/>
              <a:t>This pattern makes use of two Kubernetes components: </a:t>
            </a:r>
          </a:p>
          <a:p>
            <a:pPr marL="0" indent="0">
              <a:buNone/>
            </a:pPr>
            <a:r>
              <a:rPr lang="en" b="1" err="1">
                <a:solidFill>
                  <a:srgbClr val="000000"/>
                </a:solidFill>
              </a:rPr>
              <a:t>ConfigMaps</a:t>
            </a:r>
            <a:r>
              <a:rPr lang="en"/>
              <a:t> and </a:t>
            </a:r>
            <a:r>
              <a:rPr lang="en" b="1">
                <a:solidFill>
                  <a:srgbClr val="000000"/>
                </a:solidFill>
              </a:rPr>
              <a:t>Secrets.</a:t>
            </a:r>
            <a:endParaRPr/>
          </a:p>
          <a:p>
            <a:pPr marL="0" indent="0">
              <a:buClr>
                <a:srgbClr val="000000"/>
              </a:buClr>
              <a:buSzPts val="1100"/>
              <a:buNone/>
            </a:pPr>
            <a:endParaRPr/>
          </a:p>
        </p:txBody>
      </p:sp>
    </p:spTree>
    <p:extLst>
      <p:ext uri="{BB962C8B-B14F-4D97-AF65-F5344CB8AC3E}">
        <p14:creationId xmlns:p14="http://schemas.microsoft.com/office/powerpoint/2010/main" val="2999192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ConfigMap</a:t>
            </a:r>
            <a:endParaRPr/>
          </a:p>
        </p:txBody>
      </p:sp>
      <p:sp>
        <p:nvSpPr>
          <p:cNvPr id="1161" name="Google Shape;1161;p15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buSzPts val="2400"/>
            </a:pPr>
            <a:r>
              <a:rPr lang="en" sz="3200"/>
              <a:t>Externalized data stored within kubernetes.</a:t>
            </a:r>
            <a:endParaRPr sz="3200"/>
          </a:p>
          <a:p>
            <a:pPr indent="-507987">
              <a:spcBef>
                <a:spcPts val="1333"/>
              </a:spcBef>
              <a:buSzPts val="2400"/>
            </a:pPr>
            <a:r>
              <a:rPr lang="en" sz="3200"/>
              <a:t>Can be referenced through several different means:</a:t>
            </a:r>
            <a:endParaRPr sz="3200"/>
          </a:p>
          <a:p>
            <a:pPr lvl="1">
              <a:spcBef>
                <a:spcPts val="1333"/>
              </a:spcBef>
            </a:pPr>
            <a:r>
              <a:rPr lang="en" sz="3200"/>
              <a:t>environment variable</a:t>
            </a:r>
            <a:endParaRPr sz="3200"/>
          </a:p>
          <a:p>
            <a:pPr lvl="1">
              <a:spcBef>
                <a:spcPts val="1333"/>
              </a:spcBef>
            </a:pPr>
            <a:r>
              <a:rPr lang="en" sz="3200"/>
              <a:t>a command line argument (via env var)</a:t>
            </a:r>
            <a:endParaRPr sz="3200"/>
          </a:p>
          <a:p>
            <a:pPr lvl="1">
              <a:spcBef>
                <a:spcPts val="1333"/>
              </a:spcBef>
            </a:pPr>
            <a:r>
              <a:rPr lang="en" sz="3200"/>
              <a:t>injected as a file into a volume mount</a:t>
            </a:r>
            <a:endParaRPr/>
          </a:p>
          <a:p>
            <a:pPr indent="-507987">
              <a:spcBef>
                <a:spcPts val="1333"/>
              </a:spcBef>
              <a:buSzPts val="2400"/>
            </a:pPr>
            <a:r>
              <a:rPr lang="en" sz="3200"/>
              <a:t>Can be created from a manifest, literals, directories, or files directly.</a:t>
            </a:r>
            <a:endParaRPr sz="3200"/>
          </a:p>
          <a:p>
            <a:pPr marL="0" indent="0">
              <a:spcBef>
                <a:spcPts val="1333"/>
              </a:spcBef>
              <a:buNone/>
            </a:pPr>
            <a:endParaRPr sz="3200"/>
          </a:p>
        </p:txBody>
      </p:sp>
    </p:spTree>
    <p:extLst>
      <p:ext uri="{BB962C8B-B14F-4D97-AF65-F5344CB8AC3E}">
        <p14:creationId xmlns:p14="http://schemas.microsoft.com/office/powerpoint/2010/main" val="2329269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6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ConfigMap </a:t>
            </a:r>
            <a:endParaRPr/>
          </a:p>
        </p:txBody>
      </p:sp>
      <p:sp>
        <p:nvSpPr>
          <p:cNvPr id="1167" name="Google Shape;1167;p160"/>
          <p:cNvSpPr txBox="1">
            <a:spLocks noGrp="1"/>
          </p:cNvSpPr>
          <p:nvPr>
            <p:ph type="body" idx="1"/>
          </p:nvPr>
        </p:nvSpPr>
        <p:spPr>
          <a:xfrm>
            <a:off x="609600" y="1600200"/>
            <a:ext cx="5326000" cy="49676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1155CC"/>
                </a:solidFill>
                <a:latin typeface="Roboto Mono"/>
                <a:ea typeface="Roboto Mono"/>
                <a:cs typeface="Roboto Mono"/>
                <a:sym typeface="Roboto Mono"/>
              </a:rPr>
              <a:t>data: </a:t>
            </a:r>
            <a:r>
              <a:rPr lang="en" sz="2400">
                <a:solidFill>
                  <a:srgbClr val="000000"/>
                </a:solidFill>
              </a:rPr>
              <a:t>Contains key-value pairs of ConfigMap contents.</a:t>
            </a:r>
            <a:endParaRPr sz="2400">
              <a:solidFill>
                <a:srgbClr val="000000"/>
              </a:solidFill>
            </a:endParaRPr>
          </a:p>
        </p:txBody>
      </p:sp>
      <p:sp>
        <p:nvSpPr>
          <p:cNvPr id="1168" name="Google Shape;1168;p160"/>
          <p:cNvSpPr txBox="1">
            <a:spLocks noGrp="1"/>
          </p:cNvSpPr>
          <p:nvPr>
            <p:ph type="body" idx="2"/>
          </p:nvPr>
        </p:nvSpPr>
        <p:spPr>
          <a:xfrm>
            <a:off x="6256365" y="1600200"/>
            <a:ext cx="53260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apiVersion: </a:t>
            </a:r>
            <a:r>
              <a:rPr lang="en" sz="2400">
                <a:solidFill>
                  <a:srgbClr val="CC0000"/>
                </a:solidFill>
                <a:latin typeface="Roboto Mono"/>
                <a:ea typeface="Roboto Mono"/>
                <a:cs typeface="Roboto Mono"/>
                <a:sym typeface="Roboto Mono"/>
              </a:rPr>
              <a:t>v1</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kind: </a:t>
            </a:r>
            <a:r>
              <a:rPr lang="en" sz="2400">
                <a:solidFill>
                  <a:srgbClr val="CC0000"/>
                </a:solidFill>
                <a:latin typeface="Roboto Mono"/>
                <a:ea typeface="Roboto Mono"/>
                <a:cs typeface="Roboto Mono"/>
                <a:sym typeface="Roboto Mono"/>
              </a:rPr>
              <a:t>ConfigMap</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metadata:</a:t>
            </a:r>
            <a:endParaRPr sz="24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  name: </a:t>
            </a:r>
            <a:r>
              <a:rPr lang="en" sz="2400">
                <a:solidFill>
                  <a:srgbClr val="CC0000"/>
                </a:solidFill>
                <a:latin typeface="Roboto Mono"/>
                <a:ea typeface="Roboto Mono"/>
                <a:cs typeface="Roboto Mono"/>
                <a:sym typeface="Roboto Mono"/>
              </a:rPr>
              <a:t>manifest-example</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data:</a:t>
            </a:r>
            <a:endParaRPr sz="24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  state: </a:t>
            </a:r>
            <a:r>
              <a:rPr lang="en" sz="2400">
                <a:solidFill>
                  <a:srgbClr val="CC0000"/>
                </a:solidFill>
                <a:latin typeface="Roboto Mono"/>
                <a:ea typeface="Roboto Mono"/>
                <a:cs typeface="Roboto Mono"/>
                <a:sym typeface="Roboto Mono"/>
              </a:rPr>
              <a:t>Michigan</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  city: </a:t>
            </a:r>
            <a:r>
              <a:rPr lang="en" sz="2400">
                <a:solidFill>
                  <a:srgbClr val="CC0000"/>
                </a:solidFill>
                <a:latin typeface="Roboto Mono"/>
                <a:ea typeface="Roboto Mono"/>
                <a:cs typeface="Roboto Mono"/>
                <a:sym typeface="Roboto Mono"/>
              </a:rPr>
              <a:t>Ann Arbor</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1155CC"/>
                </a:solidFill>
                <a:latin typeface="Roboto Mono"/>
                <a:ea typeface="Roboto Mono"/>
                <a:cs typeface="Roboto Mono"/>
                <a:sym typeface="Roboto Mono"/>
              </a:rPr>
              <a:t>  content: </a:t>
            </a:r>
            <a:r>
              <a:rPr lang="en" sz="2400">
                <a:solidFill>
                  <a:srgbClr val="CC0000"/>
                </a:solidFill>
                <a:latin typeface="Roboto Mono"/>
                <a:ea typeface="Roboto Mono"/>
                <a:cs typeface="Roboto Mono"/>
                <a:sym typeface="Roboto Mono"/>
              </a:rPr>
              <a:t>|</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CC0000"/>
                </a:solidFill>
                <a:latin typeface="Roboto Mono"/>
                <a:ea typeface="Roboto Mono"/>
                <a:cs typeface="Roboto Mono"/>
                <a:sym typeface="Roboto Mono"/>
              </a:rPr>
              <a:t>    Look at this,</a:t>
            </a:r>
            <a:endParaRPr sz="24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2400">
                <a:solidFill>
                  <a:srgbClr val="CC0000"/>
                </a:solidFill>
                <a:latin typeface="Roboto Mono"/>
                <a:ea typeface="Roboto Mono"/>
                <a:cs typeface="Roboto Mono"/>
                <a:sym typeface="Roboto Mono"/>
              </a:rPr>
              <a:t>    its multiline!</a:t>
            </a:r>
            <a:endParaRPr sz="2400">
              <a:solidFill>
                <a:srgbClr val="CC0000"/>
              </a:solidFill>
              <a:latin typeface="Roboto Mono"/>
              <a:ea typeface="Roboto Mono"/>
              <a:cs typeface="Roboto Mono"/>
              <a:sym typeface="Roboto Mono"/>
            </a:endParaRPr>
          </a:p>
          <a:p>
            <a:pPr marL="0" indent="0">
              <a:spcBef>
                <a:spcPts val="0"/>
              </a:spcBef>
              <a:buNone/>
            </a:pPr>
            <a:endParaRPr sz="2400">
              <a:latin typeface="Roboto Mono"/>
              <a:ea typeface="Roboto Mono"/>
              <a:cs typeface="Roboto Mono"/>
              <a:sym typeface="Roboto Mono"/>
            </a:endParaRPr>
          </a:p>
        </p:txBody>
      </p:sp>
    </p:spTree>
    <p:extLst>
      <p:ext uri="{BB962C8B-B14F-4D97-AF65-F5344CB8AC3E}">
        <p14:creationId xmlns:p14="http://schemas.microsoft.com/office/powerpoint/2010/main" val="1389197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6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t" anchorCtr="0">
            <a:noAutofit/>
          </a:bodyPr>
          <a:lstStyle/>
          <a:p>
            <a:pPr algn="ctr">
              <a:buClr>
                <a:schemeClr val="dk1"/>
              </a:buClr>
              <a:buSzPts val="1100"/>
            </a:pPr>
            <a:r>
              <a:rPr lang="en"/>
              <a:t>ConfigMap Example</a:t>
            </a:r>
            <a:endParaRPr/>
          </a:p>
          <a:p>
            <a:pPr algn="ctr"/>
            <a:endParaRPr/>
          </a:p>
        </p:txBody>
      </p:sp>
      <p:sp>
        <p:nvSpPr>
          <p:cNvPr id="1174" name="Google Shape;1174;p161"/>
          <p:cNvSpPr txBox="1">
            <a:spLocks noGrp="1"/>
          </p:cNvSpPr>
          <p:nvPr>
            <p:ph type="body" idx="4294967295"/>
          </p:nvPr>
        </p:nvSpPr>
        <p:spPr>
          <a:xfrm>
            <a:off x="609567" y="2679767"/>
            <a:ext cx="3662400" cy="2470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ConfigMap</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manifest-example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city: </a:t>
            </a:r>
            <a:r>
              <a:rPr lang="en" sz="1867">
                <a:solidFill>
                  <a:srgbClr val="CC0000"/>
                </a:solidFill>
                <a:latin typeface="Roboto Mono"/>
                <a:ea typeface="Roboto Mono"/>
                <a:cs typeface="Roboto Mono"/>
                <a:sym typeface="Roboto Mono"/>
              </a:rPr>
              <a:t>Ann Arbor</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state: </a:t>
            </a:r>
            <a:r>
              <a:rPr lang="en" sz="1867">
                <a:solidFill>
                  <a:srgbClr val="CC0000"/>
                </a:solidFill>
                <a:latin typeface="Roboto Mono"/>
                <a:ea typeface="Roboto Mono"/>
                <a:cs typeface="Roboto Mono"/>
                <a:sym typeface="Roboto Mono"/>
              </a:rPr>
              <a:t>Michigan</a:t>
            </a:r>
            <a:endParaRPr sz="1867">
              <a:latin typeface="Roboto Mono"/>
              <a:ea typeface="Roboto Mono"/>
              <a:cs typeface="Roboto Mono"/>
              <a:sym typeface="Roboto Mono"/>
            </a:endParaRPr>
          </a:p>
        </p:txBody>
      </p:sp>
      <p:sp>
        <p:nvSpPr>
          <p:cNvPr id="1175" name="Google Shape;1175;p161"/>
          <p:cNvSpPr txBox="1"/>
          <p:nvPr/>
        </p:nvSpPr>
        <p:spPr>
          <a:xfrm>
            <a:off x="4436833" y="2689033"/>
            <a:ext cx="6796000" cy="879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kubectl create configmap literal-example \</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&gt; </a:t>
            </a:r>
            <a:r>
              <a:rPr lang="en" sz="1333" b="1">
                <a:solidFill>
                  <a:srgbClr val="783F04"/>
                </a:solidFill>
                <a:latin typeface="Roboto Mono"/>
                <a:ea typeface="Roboto Mono"/>
                <a:cs typeface="Roboto Mono"/>
                <a:sym typeface="Roboto Mono"/>
              </a:rPr>
              <a:t>--from-literal="city=Ann Arbor" --from-literal=state=Michigan</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configmap “literal-example” created</a:t>
            </a:r>
            <a:endParaRPr sz="1333">
              <a:solidFill>
                <a:srgbClr val="783F04"/>
              </a:solidFill>
              <a:latin typeface="Roboto Mono"/>
              <a:ea typeface="Roboto Mono"/>
              <a:cs typeface="Roboto Mono"/>
              <a:sym typeface="Roboto Mono"/>
            </a:endParaRPr>
          </a:p>
        </p:txBody>
      </p:sp>
      <p:sp>
        <p:nvSpPr>
          <p:cNvPr id="1176" name="Google Shape;1176;p161"/>
          <p:cNvSpPr txBox="1"/>
          <p:nvPr/>
        </p:nvSpPr>
        <p:spPr>
          <a:xfrm>
            <a:off x="609600" y="5296333"/>
            <a:ext cx="10623200" cy="1436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cat info/city</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Ann Arbor</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info/state</a:t>
            </a:r>
            <a:endParaRPr sz="1333">
              <a:solidFill>
                <a:srgbClr val="783F04"/>
              </a:solidFill>
              <a:latin typeface="Roboto Mono"/>
              <a:ea typeface="Roboto Mono"/>
              <a:cs typeface="Roboto Mono"/>
              <a:sym typeface="Roboto Mono"/>
            </a:endParaRPr>
          </a:p>
          <a:p>
            <a:pPr>
              <a:buClr>
                <a:schemeClr val="dk1"/>
              </a:buClr>
              <a:buSzPts val="1100"/>
            </a:pPr>
            <a:r>
              <a:rPr lang="en" sz="1333">
                <a:solidFill>
                  <a:srgbClr val="783F04"/>
                </a:solidFill>
                <a:latin typeface="Roboto Mono"/>
                <a:ea typeface="Roboto Mono"/>
                <a:cs typeface="Roboto Mono"/>
                <a:sym typeface="Roboto Mono"/>
              </a:rPr>
              <a:t>Michigan</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configmap file-example </a:t>
            </a:r>
            <a:r>
              <a:rPr lang="en" sz="1333" b="1">
                <a:solidFill>
                  <a:srgbClr val="783F04"/>
                </a:solidFill>
                <a:latin typeface="Roboto Mono"/>
                <a:ea typeface="Roboto Mono"/>
                <a:cs typeface="Roboto Mono"/>
                <a:sym typeface="Roboto Mono"/>
              </a:rPr>
              <a:t>--from-file=cm/city --from-file=cm/state</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configmap "file-example" created</a:t>
            </a:r>
            <a:endParaRPr sz="1333">
              <a:solidFill>
                <a:srgbClr val="783F04"/>
              </a:solidFill>
              <a:latin typeface="Roboto Mono"/>
              <a:ea typeface="Roboto Mono"/>
              <a:cs typeface="Roboto Mono"/>
              <a:sym typeface="Roboto Mono"/>
            </a:endParaRPr>
          </a:p>
        </p:txBody>
      </p:sp>
      <p:sp>
        <p:nvSpPr>
          <p:cNvPr id="1177" name="Google Shape;1177;p161"/>
          <p:cNvSpPr txBox="1"/>
          <p:nvPr/>
        </p:nvSpPr>
        <p:spPr>
          <a:xfrm>
            <a:off x="609600" y="1602400"/>
            <a:ext cx="10623200" cy="695200"/>
          </a:xfrm>
          <a:prstGeom prst="rect">
            <a:avLst/>
          </a:prstGeom>
          <a:noFill/>
          <a:ln>
            <a:noFill/>
          </a:ln>
        </p:spPr>
        <p:txBody>
          <a:bodyPr spcFirstLastPara="1" wrap="square" lIns="121900" tIns="121900" rIns="121900" bIns="121900" anchor="t" anchorCtr="0">
            <a:noAutofit/>
          </a:bodyPr>
          <a:lstStyle/>
          <a:p>
            <a:pPr algn="ctr"/>
            <a:r>
              <a:rPr lang="en" sz="3200"/>
              <a:t>All produce a </a:t>
            </a:r>
            <a:r>
              <a:rPr lang="en" sz="3200" b="1"/>
              <a:t>ConfigMap</a:t>
            </a:r>
            <a:r>
              <a:rPr lang="en" sz="3200"/>
              <a:t> with the same content!</a:t>
            </a:r>
            <a:endParaRPr sz="3200"/>
          </a:p>
        </p:txBody>
      </p:sp>
      <p:sp>
        <p:nvSpPr>
          <p:cNvPr id="1178" name="Google Shape;1178;p161"/>
          <p:cNvSpPr txBox="1"/>
          <p:nvPr/>
        </p:nvSpPr>
        <p:spPr>
          <a:xfrm>
            <a:off x="4436833" y="3714284"/>
            <a:ext cx="6796000" cy="1436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cat info/city</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Ann Arbor</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info/state</a:t>
            </a:r>
            <a:endParaRPr sz="1333">
              <a:solidFill>
                <a:srgbClr val="783F04"/>
              </a:solidFill>
              <a:latin typeface="Roboto Mono"/>
              <a:ea typeface="Roboto Mono"/>
              <a:cs typeface="Roboto Mono"/>
              <a:sym typeface="Roboto Mono"/>
            </a:endParaRPr>
          </a:p>
          <a:p>
            <a:pPr>
              <a:buClr>
                <a:schemeClr val="dk1"/>
              </a:buClr>
              <a:buSzPts val="1100"/>
            </a:pPr>
            <a:r>
              <a:rPr lang="en" sz="1333">
                <a:solidFill>
                  <a:srgbClr val="783F04"/>
                </a:solidFill>
                <a:latin typeface="Roboto Mono"/>
                <a:ea typeface="Roboto Mono"/>
                <a:cs typeface="Roboto Mono"/>
                <a:sym typeface="Roboto Mono"/>
              </a:rPr>
              <a:t>Michigan</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configmap dir-example </a:t>
            </a:r>
            <a:r>
              <a:rPr lang="en" sz="1333" b="1">
                <a:solidFill>
                  <a:srgbClr val="783F04"/>
                </a:solidFill>
                <a:latin typeface="Roboto Mono"/>
                <a:ea typeface="Roboto Mono"/>
                <a:cs typeface="Roboto Mono"/>
                <a:sym typeface="Roboto Mono"/>
              </a:rPr>
              <a:t>--from-file=cm/</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configmap "dir-example" created</a:t>
            </a:r>
            <a:endParaRPr sz="1333">
              <a:solidFill>
                <a:srgbClr val="783F04"/>
              </a:solidFill>
              <a:latin typeface="Roboto Mono"/>
              <a:ea typeface="Roboto Mono"/>
              <a:cs typeface="Roboto Mono"/>
              <a:sym typeface="Roboto Mono"/>
            </a:endParaRPr>
          </a:p>
        </p:txBody>
      </p:sp>
    </p:spTree>
    <p:extLst>
      <p:ext uri="{BB962C8B-B14F-4D97-AF65-F5344CB8AC3E}">
        <p14:creationId xmlns:p14="http://schemas.microsoft.com/office/powerpoint/2010/main" val="3313703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t" anchorCtr="0">
            <a:noAutofit/>
          </a:bodyPr>
          <a:lstStyle/>
          <a:p>
            <a:pPr algn="ctr">
              <a:buClr>
                <a:schemeClr val="dk1"/>
              </a:buClr>
              <a:buSzPts val="1100"/>
            </a:pPr>
            <a:r>
              <a:rPr lang="en"/>
              <a:t>ConfigMap Example</a:t>
            </a:r>
            <a:endParaRPr/>
          </a:p>
          <a:p>
            <a:pPr algn="ctr"/>
            <a:endParaRPr/>
          </a:p>
        </p:txBody>
      </p:sp>
      <p:sp>
        <p:nvSpPr>
          <p:cNvPr id="1184" name="Google Shape;1184;p162"/>
          <p:cNvSpPr txBox="1">
            <a:spLocks noGrp="1"/>
          </p:cNvSpPr>
          <p:nvPr>
            <p:ph type="body" idx="4294967295"/>
          </p:nvPr>
        </p:nvSpPr>
        <p:spPr>
          <a:xfrm>
            <a:off x="609567" y="2679767"/>
            <a:ext cx="3662400" cy="2470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ConfigMap</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manifest-example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city: </a:t>
            </a:r>
            <a:r>
              <a:rPr lang="en" sz="1867">
                <a:solidFill>
                  <a:srgbClr val="CC0000"/>
                </a:solidFill>
                <a:latin typeface="Roboto Mono"/>
                <a:ea typeface="Roboto Mono"/>
                <a:cs typeface="Roboto Mono"/>
                <a:sym typeface="Roboto Mono"/>
              </a:rPr>
              <a:t>Ann Arbor</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state: </a:t>
            </a:r>
            <a:r>
              <a:rPr lang="en" sz="1867">
                <a:solidFill>
                  <a:srgbClr val="CC0000"/>
                </a:solidFill>
                <a:latin typeface="Roboto Mono"/>
                <a:ea typeface="Roboto Mono"/>
                <a:cs typeface="Roboto Mono"/>
                <a:sym typeface="Roboto Mono"/>
              </a:rPr>
              <a:t>Michigan</a:t>
            </a:r>
            <a:endParaRPr sz="1867">
              <a:latin typeface="Roboto Mono"/>
              <a:ea typeface="Roboto Mono"/>
              <a:cs typeface="Roboto Mono"/>
              <a:sym typeface="Roboto Mono"/>
            </a:endParaRPr>
          </a:p>
        </p:txBody>
      </p:sp>
      <p:sp>
        <p:nvSpPr>
          <p:cNvPr id="1185" name="Google Shape;1185;p162"/>
          <p:cNvSpPr txBox="1"/>
          <p:nvPr/>
        </p:nvSpPr>
        <p:spPr>
          <a:xfrm>
            <a:off x="4436833" y="2689033"/>
            <a:ext cx="6796000" cy="879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a:t>
            </a:r>
            <a:r>
              <a:rPr lang="en" sz="1333" err="1">
                <a:solidFill>
                  <a:srgbClr val="783F04"/>
                </a:solidFill>
                <a:latin typeface="Roboto Mono"/>
                <a:ea typeface="Roboto Mono"/>
                <a:cs typeface="Roboto Mono"/>
                <a:sym typeface="Roboto Mono"/>
              </a:rPr>
              <a:t>kubectl</a:t>
            </a:r>
            <a:r>
              <a:rPr lang="en" sz="1333">
                <a:solidFill>
                  <a:srgbClr val="783F04"/>
                </a:solidFill>
                <a:latin typeface="Roboto Mono"/>
                <a:ea typeface="Roboto Mono"/>
                <a:cs typeface="Roboto Mono"/>
                <a:sym typeface="Roboto Mono"/>
              </a:rPr>
              <a:t> create </a:t>
            </a:r>
            <a:r>
              <a:rPr lang="en" sz="1333" err="1">
                <a:solidFill>
                  <a:srgbClr val="783F04"/>
                </a:solidFill>
                <a:latin typeface="Roboto Mono"/>
                <a:ea typeface="Roboto Mono"/>
                <a:cs typeface="Roboto Mono"/>
                <a:sym typeface="Roboto Mono"/>
              </a:rPr>
              <a:t>configmap</a:t>
            </a:r>
            <a:r>
              <a:rPr lang="en" sz="1333">
                <a:solidFill>
                  <a:srgbClr val="783F04"/>
                </a:solidFill>
                <a:latin typeface="Roboto Mono"/>
                <a:ea typeface="Roboto Mono"/>
                <a:cs typeface="Roboto Mono"/>
                <a:sym typeface="Roboto Mono"/>
              </a:rPr>
              <a:t> literal-example \</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&gt; </a:t>
            </a:r>
            <a:r>
              <a:rPr lang="en" sz="1333" b="1">
                <a:solidFill>
                  <a:srgbClr val="783F04"/>
                </a:solidFill>
                <a:latin typeface="Roboto Mono"/>
                <a:ea typeface="Roboto Mono"/>
                <a:cs typeface="Roboto Mono"/>
                <a:sym typeface="Roboto Mono"/>
              </a:rPr>
              <a:t>--from-literal="city=Ann Arbor" --from-literal=state=Michigan</a:t>
            </a:r>
            <a:endParaRPr sz="1333" b="1">
              <a:solidFill>
                <a:srgbClr val="783F04"/>
              </a:solidFill>
              <a:latin typeface="Roboto Mono"/>
              <a:ea typeface="Roboto Mono"/>
              <a:cs typeface="Roboto Mono"/>
              <a:sym typeface="Roboto Mono"/>
            </a:endParaRPr>
          </a:p>
          <a:p>
            <a:r>
              <a:rPr lang="en" sz="1333" err="1">
                <a:solidFill>
                  <a:srgbClr val="783F04"/>
                </a:solidFill>
                <a:latin typeface="Roboto Mono"/>
                <a:ea typeface="Roboto Mono"/>
                <a:cs typeface="Roboto Mono"/>
                <a:sym typeface="Roboto Mono"/>
              </a:rPr>
              <a:t>configmap</a:t>
            </a:r>
            <a:r>
              <a:rPr lang="en" sz="1333">
                <a:solidFill>
                  <a:srgbClr val="783F04"/>
                </a:solidFill>
                <a:latin typeface="Roboto Mono"/>
                <a:ea typeface="Roboto Mono"/>
                <a:cs typeface="Roboto Mono"/>
                <a:sym typeface="Roboto Mono"/>
              </a:rPr>
              <a:t> “literal-example” created</a:t>
            </a:r>
            <a:endParaRPr sz="1333">
              <a:solidFill>
                <a:srgbClr val="783F04"/>
              </a:solidFill>
              <a:latin typeface="Roboto Mono"/>
              <a:ea typeface="Roboto Mono"/>
              <a:cs typeface="Roboto Mono"/>
              <a:sym typeface="Roboto Mono"/>
            </a:endParaRPr>
          </a:p>
        </p:txBody>
      </p:sp>
      <p:sp>
        <p:nvSpPr>
          <p:cNvPr id="1186" name="Google Shape;1186;p162"/>
          <p:cNvSpPr txBox="1"/>
          <p:nvPr/>
        </p:nvSpPr>
        <p:spPr>
          <a:xfrm>
            <a:off x="609600" y="5296333"/>
            <a:ext cx="10623200" cy="1436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cat info/city</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Ann Arbor</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info/state</a:t>
            </a:r>
            <a:endParaRPr sz="1333">
              <a:solidFill>
                <a:srgbClr val="783F04"/>
              </a:solidFill>
              <a:latin typeface="Roboto Mono"/>
              <a:ea typeface="Roboto Mono"/>
              <a:cs typeface="Roboto Mono"/>
              <a:sym typeface="Roboto Mono"/>
            </a:endParaRPr>
          </a:p>
          <a:p>
            <a:pPr>
              <a:buClr>
                <a:schemeClr val="dk1"/>
              </a:buClr>
              <a:buSzPts val="1100"/>
            </a:pPr>
            <a:r>
              <a:rPr lang="en" sz="1333">
                <a:solidFill>
                  <a:srgbClr val="783F04"/>
                </a:solidFill>
                <a:latin typeface="Roboto Mono"/>
                <a:ea typeface="Roboto Mono"/>
                <a:cs typeface="Roboto Mono"/>
                <a:sym typeface="Roboto Mono"/>
              </a:rPr>
              <a:t>Michigan</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configmap file-example </a:t>
            </a:r>
            <a:r>
              <a:rPr lang="en" sz="1333" b="1">
                <a:solidFill>
                  <a:srgbClr val="783F04"/>
                </a:solidFill>
                <a:latin typeface="Roboto Mono"/>
                <a:ea typeface="Roboto Mono"/>
                <a:cs typeface="Roboto Mono"/>
                <a:sym typeface="Roboto Mono"/>
              </a:rPr>
              <a:t>--from-file=cm/city --from-file=cm/state</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configmap "file-example" created</a:t>
            </a:r>
            <a:endParaRPr sz="1333">
              <a:solidFill>
                <a:srgbClr val="783F04"/>
              </a:solidFill>
              <a:latin typeface="Roboto Mono"/>
              <a:ea typeface="Roboto Mono"/>
              <a:cs typeface="Roboto Mono"/>
              <a:sym typeface="Roboto Mono"/>
            </a:endParaRPr>
          </a:p>
        </p:txBody>
      </p:sp>
      <p:sp>
        <p:nvSpPr>
          <p:cNvPr id="1187" name="Google Shape;1187;p162"/>
          <p:cNvSpPr txBox="1"/>
          <p:nvPr/>
        </p:nvSpPr>
        <p:spPr>
          <a:xfrm>
            <a:off x="609600" y="1602400"/>
            <a:ext cx="10623200" cy="695200"/>
          </a:xfrm>
          <a:prstGeom prst="rect">
            <a:avLst/>
          </a:prstGeom>
          <a:noFill/>
          <a:ln>
            <a:noFill/>
          </a:ln>
        </p:spPr>
        <p:txBody>
          <a:bodyPr spcFirstLastPara="1" wrap="square" lIns="121900" tIns="121900" rIns="121900" bIns="121900" anchor="t" anchorCtr="0">
            <a:noAutofit/>
          </a:bodyPr>
          <a:lstStyle/>
          <a:p>
            <a:pPr algn="ctr"/>
            <a:r>
              <a:rPr lang="en" sz="3200"/>
              <a:t>All produce a </a:t>
            </a:r>
            <a:r>
              <a:rPr lang="en" sz="3200" b="1"/>
              <a:t>ConfigMap</a:t>
            </a:r>
            <a:r>
              <a:rPr lang="en" sz="3200"/>
              <a:t> with the same content!</a:t>
            </a:r>
            <a:endParaRPr sz="3200"/>
          </a:p>
        </p:txBody>
      </p:sp>
      <p:sp>
        <p:nvSpPr>
          <p:cNvPr id="1188" name="Google Shape;1188;p162"/>
          <p:cNvSpPr txBox="1"/>
          <p:nvPr/>
        </p:nvSpPr>
        <p:spPr>
          <a:xfrm>
            <a:off x="4436833" y="3714284"/>
            <a:ext cx="6796000" cy="1436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333">
                <a:solidFill>
                  <a:srgbClr val="783F04"/>
                </a:solidFill>
                <a:latin typeface="Roboto Mono"/>
                <a:ea typeface="Roboto Mono"/>
                <a:cs typeface="Roboto Mono"/>
                <a:sym typeface="Roboto Mono"/>
              </a:rPr>
              <a:t>$ cat info/city</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Ann Arbor</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info/state</a:t>
            </a:r>
            <a:endParaRPr sz="1333">
              <a:solidFill>
                <a:srgbClr val="783F04"/>
              </a:solidFill>
              <a:latin typeface="Roboto Mono"/>
              <a:ea typeface="Roboto Mono"/>
              <a:cs typeface="Roboto Mono"/>
              <a:sym typeface="Roboto Mono"/>
            </a:endParaRPr>
          </a:p>
          <a:p>
            <a:pPr>
              <a:buClr>
                <a:schemeClr val="dk1"/>
              </a:buClr>
              <a:buSzPts val="1100"/>
            </a:pPr>
            <a:r>
              <a:rPr lang="en" sz="1333">
                <a:solidFill>
                  <a:srgbClr val="783F04"/>
                </a:solidFill>
                <a:latin typeface="Roboto Mono"/>
                <a:ea typeface="Roboto Mono"/>
                <a:cs typeface="Roboto Mono"/>
                <a:sym typeface="Roboto Mono"/>
              </a:rPr>
              <a:t>Michigan</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configmap dir-example </a:t>
            </a:r>
            <a:r>
              <a:rPr lang="en" sz="1333" b="1">
                <a:solidFill>
                  <a:srgbClr val="783F04"/>
                </a:solidFill>
                <a:latin typeface="Roboto Mono"/>
                <a:ea typeface="Roboto Mono"/>
                <a:cs typeface="Roboto Mono"/>
                <a:sym typeface="Roboto Mono"/>
              </a:rPr>
              <a:t>--from-file=cm/</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configmap "dir-example" created</a:t>
            </a:r>
            <a:endParaRPr sz="1333">
              <a:solidFill>
                <a:srgbClr val="783F04"/>
              </a:solidFill>
              <a:latin typeface="Roboto Mono"/>
              <a:ea typeface="Roboto Mono"/>
              <a:cs typeface="Roboto Mono"/>
              <a:sym typeface="Roboto Mono"/>
            </a:endParaRPr>
          </a:p>
        </p:txBody>
      </p:sp>
    </p:spTree>
    <p:extLst>
      <p:ext uri="{BB962C8B-B14F-4D97-AF65-F5344CB8AC3E}">
        <p14:creationId xmlns:p14="http://schemas.microsoft.com/office/powerpoint/2010/main" val="1587493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6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Secret</a:t>
            </a:r>
            <a:endParaRPr/>
          </a:p>
        </p:txBody>
      </p:sp>
      <p:sp>
        <p:nvSpPr>
          <p:cNvPr id="1217" name="Google Shape;1217;p165"/>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indent="-507987">
              <a:spcBef>
                <a:spcPts val="0"/>
              </a:spcBef>
              <a:buSzPts val="2400"/>
            </a:pPr>
            <a:r>
              <a:rPr lang="en" sz="3200"/>
              <a:t>Functionally identical to a </a:t>
            </a:r>
            <a:r>
              <a:rPr lang="en" sz="3200" err="1">
                <a:solidFill>
                  <a:srgbClr val="000000"/>
                </a:solidFill>
              </a:rPr>
              <a:t>ConfigMap</a:t>
            </a:r>
            <a:r>
              <a:rPr lang="en" sz="3200">
                <a:solidFill>
                  <a:srgbClr val="000000"/>
                </a:solidFill>
              </a:rPr>
              <a:t>.</a:t>
            </a:r>
            <a:endParaRPr sz="3200"/>
          </a:p>
          <a:p>
            <a:pPr indent="-507987">
              <a:spcBef>
                <a:spcPts val="1333"/>
              </a:spcBef>
              <a:buSzPts val="2400"/>
            </a:pPr>
            <a:r>
              <a:rPr lang="en" sz="3200"/>
              <a:t>Stored as </a:t>
            </a:r>
            <a:r>
              <a:rPr lang="en" sz="3200" b="1"/>
              <a:t>base64 encoded content.</a:t>
            </a:r>
            <a:endParaRPr sz="3200"/>
          </a:p>
          <a:p>
            <a:pPr indent="-507987">
              <a:spcBef>
                <a:spcPts val="1333"/>
              </a:spcBef>
              <a:buSzPts val="2400"/>
            </a:pPr>
            <a:r>
              <a:rPr lang="en" sz="3200"/>
              <a:t>Encrypted at rest within </a:t>
            </a:r>
            <a:r>
              <a:rPr lang="en" sz="3200" err="1"/>
              <a:t>etcd</a:t>
            </a:r>
            <a:r>
              <a:rPr lang="en" sz="3200"/>
              <a:t> (</a:t>
            </a:r>
            <a:r>
              <a:rPr lang="en" sz="3200" b="1"/>
              <a:t>if configured!</a:t>
            </a:r>
            <a:r>
              <a:rPr lang="en" sz="3200"/>
              <a:t>).</a:t>
            </a:r>
          </a:p>
          <a:p>
            <a:pPr indent="-507987">
              <a:spcBef>
                <a:spcPts val="1333"/>
              </a:spcBef>
              <a:buSzPts val="2400"/>
            </a:pPr>
            <a:r>
              <a:rPr lang="en" sz="3200"/>
              <a:t>Stored on each worker node </a:t>
            </a:r>
            <a:r>
              <a:rPr lang="en-US" sz="3200"/>
              <a:t>in </a:t>
            </a:r>
            <a:r>
              <a:rPr lang="en-US" sz="3200" err="1"/>
              <a:t>tmpfs</a:t>
            </a:r>
            <a:r>
              <a:rPr lang="en-US" sz="3200"/>
              <a:t> directory.</a:t>
            </a:r>
            <a:endParaRPr sz="3200"/>
          </a:p>
          <a:p>
            <a:pPr indent="-507987">
              <a:spcBef>
                <a:spcPts val="1333"/>
              </a:spcBef>
              <a:buSzPts val="2400"/>
            </a:pPr>
            <a:r>
              <a:rPr lang="en" sz="3200"/>
              <a:t>Ideal for username/passwords, certificates or other sensitive information that should not be stored in a container.</a:t>
            </a:r>
            <a:endParaRPr sz="3200"/>
          </a:p>
        </p:txBody>
      </p:sp>
    </p:spTree>
    <p:extLst>
      <p:ext uri="{BB962C8B-B14F-4D97-AF65-F5344CB8AC3E}">
        <p14:creationId xmlns:p14="http://schemas.microsoft.com/office/powerpoint/2010/main" val="1857132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6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Secret</a:t>
            </a:r>
            <a:endParaRPr/>
          </a:p>
        </p:txBody>
      </p:sp>
      <p:sp>
        <p:nvSpPr>
          <p:cNvPr id="1223" name="Google Shape;1223;p166"/>
          <p:cNvSpPr txBox="1">
            <a:spLocks noGrp="1"/>
          </p:cNvSpPr>
          <p:nvPr>
            <p:ph type="body" idx="1"/>
          </p:nvPr>
        </p:nvSpPr>
        <p:spPr>
          <a:xfrm>
            <a:off x="609600" y="1600200"/>
            <a:ext cx="6422000" cy="4967600"/>
          </a:xfrm>
          <a:prstGeom prst="rect">
            <a:avLst/>
          </a:prstGeom>
        </p:spPr>
        <p:txBody>
          <a:bodyPr spcFirstLastPara="1" vert="horz" wrap="square" lIns="121900" tIns="121900" rIns="121900" bIns="121900" rtlCol="0" anchor="t" anchorCtr="0">
            <a:noAutofit/>
          </a:bodyPr>
          <a:lstStyle/>
          <a:p>
            <a:pPr indent="-457189">
              <a:buSzPts val="1800"/>
            </a:pPr>
            <a:r>
              <a:rPr lang="en" sz="2400">
                <a:solidFill>
                  <a:srgbClr val="1155CC"/>
                </a:solidFill>
                <a:latin typeface="Roboto Mono"/>
                <a:ea typeface="Roboto Mono"/>
                <a:cs typeface="Roboto Mono"/>
                <a:sym typeface="Roboto Mono"/>
              </a:rPr>
              <a:t>type: </a:t>
            </a:r>
            <a:r>
              <a:rPr lang="en" sz="2400"/>
              <a:t>There are three different types of secrets within Kubernetes:</a:t>
            </a:r>
            <a:endParaRPr sz="2400"/>
          </a:p>
          <a:p>
            <a:pPr lvl="1" indent="-457189">
              <a:spcBef>
                <a:spcPts val="1333"/>
              </a:spcBef>
              <a:buSzPts val="1800"/>
            </a:pPr>
            <a:r>
              <a:rPr lang="en">
                <a:solidFill>
                  <a:srgbClr val="CC0000"/>
                </a:solidFill>
                <a:latin typeface="Roboto Mono"/>
                <a:ea typeface="Roboto Mono"/>
                <a:cs typeface="Roboto Mono"/>
                <a:sym typeface="Roboto Mono"/>
              </a:rPr>
              <a:t>docker-registry </a:t>
            </a:r>
            <a:r>
              <a:rPr lang="en"/>
              <a:t>- credentials used to authenticate to a container registry</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generic/Opaque </a:t>
            </a:r>
            <a:r>
              <a:rPr lang="en"/>
              <a:t>- literal values from different sources</a:t>
            </a:r>
            <a:endParaRPr>
              <a:solidFill>
                <a:srgbClr val="CC0000"/>
              </a:solidFill>
              <a:latin typeface="Roboto Mono"/>
              <a:ea typeface="Roboto Mono"/>
              <a:cs typeface="Roboto Mono"/>
              <a:sym typeface="Roboto Mono"/>
            </a:endParaRPr>
          </a:p>
          <a:p>
            <a:pPr lvl="1" indent="-457189">
              <a:buSzPts val="1800"/>
            </a:pPr>
            <a:r>
              <a:rPr lang="en">
                <a:solidFill>
                  <a:srgbClr val="CC0000"/>
                </a:solidFill>
                <a:latin typeface="Roboto Mono"/>
                <a:ea typeface="Roboto Mono"/>
                <a:cs typeface="Roboto Mono"/>
                <a:sym typeface="Roboto Mono"/>
              </a:rPr>
              <a:t>tls</a:t>
            </a:r>
            <a:r>
              <a:rPr lang="en"/>
              <a:t> - a certificate based secret</a:t>
            </a:r>
            <a:endParaRPr/>
          </a:p>
          <a:p>
            <a:pPr indent="-457189">
              <a:spcBef>
                <a:spcPts val="1333"/>
              </a:spcBef>
              <a:buSzPts val="1800"/>
            </a:pPr>
            <a:r>
              <a:rPr lang="en" sz="2400">
                <a:solidFill>
                  <a:srgbClr val="1155CC"/>
                </a:solidFill>
                <a:latin typeface="Roboto Mono"/>
                <a:ea typeface="Roboto Mono"/>
                <a:cs typeface="Roboto Mono"/>
                <a:sym typeface="Roboto Mono"/>
              </a:rPr>
              <a:t>data: </a:t>
            </a:r>
            <a:r>
              <a:rPr lang="en" sz="2400">
                <a:solidFill>
                  <a:srgbClr val="000000"/>
                </a:solidFill>
              </a:rPr>
              <a:t>Contains key-value pairs of base64 encoded content.</a:t>
            </a:r>
            <a:endParaRPr sz="2400">
              <a:solidFill>
                <a:srgbClr val="000000"/>
              </a:solidFill>
            </a:endParaRPr>
          </a:p>
        </p:txBody>
      </p:sp>
      <p:sp>
        <p:nvSpPr>
          <p:cNvPr id="1224" name="Google Shape;1224;p166"/>
          <p:cNvSpPr txBox="1">
            <a:spLocks noGrp="1"/>
          </p:cNvSpPr>
          <p:nvPr>
            <p:ph type="body" idx="2"/>
          </p:nvPr>
        </p:nvSpPr>
        <p:spPr>
          <a:xfrm>
            <a:off x="7274767" y="1600200"/>
            <a:ext cx="4307600" cy="4967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Secret</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manifest-secret</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type: </a:t>
            </a:r>
            <a:r>
              <a:rPr lang="en" sz="1867">
                <a:solidFill>
                  <a:srgbClr val="CC0000"/>
                </a:solidFill>
                <a:latin typeface="Roboto Mono"/>
                <a:ea typeface="Roboto Mono"/>
                <a:cs typeface="Roboto Mono"/>
                <a:sym typeface="Roboto Mono"/>
              </a:rPr>
              <a:t>Opaque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username: </a:t>
            </a:r>
            <a:r>
              <a:rPr lang="en" sz="1867">
                <a:solidFill>
                  <a:srgbClr val="CC0000"/>
                </a:solidFill>
                <a:latin typeface="Roboto Mono"/>
                <a:ea typeface="Roboto Mono"/>
                <a:cs typeface="Roboto Mono"/>
                <a:sym typeface="Roboto Mono"/>
              </a:rPr>
              <a:t>ZXhhbXBsZQ==</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password: </a:t>
            </a:r>
            <a:r>
              <a:rPr lang="en" sz="1867">
                <a:solidFill>
                  <a:srgbClr val="CC0000"/>
                </a:solidFill>
                <a:latin typeface="Roboto Mono"/>
                <a:ea typeface="Roboto Mono"/>
                <a:cs typeface="Roboto Mono"/>
                <a:sym typeface="Roboto Mono"/>
              </a:rPr>
              <a:t>bXlwYXNzd29yZA==</a:t>
            </a:r>
            <a:endParaRPr sz="1867">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41879601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6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t" anchorCtr="0">
            <a:noAutofit/>
          </a:bodyPr>
          <a:lstStyle/>
          <a:p>
            <a:pPr algn="ctr">
              <a:buClr>
                <a:schemeClr val="dk1"/>
              </a:buClr>
              <a:buSzPts val="1100"/>
            </a:pPr>
            <a:r>
              <a:rPr lang="en"/>
              <a:t>Secret Example</a:t>
            </a:r>
            <a:endParaRPr/>
          </a:p>
          <a:p>
            <a:pPr algn="ctr"/>
            <a:endParaRPr/>
          </a:p>
        </p:txBody>
      </p:sp>
      <p:sp>
        <p:nvSpPr>
          <p:cNvPr id="1230" name="Google Shape;1230;p167"/>
          <p:cNvSpPr txBox="1">
            <a:spLocks noGrp="1"/>
          </p:cNvSpPr>
          <p:nvPr>
            <p:ph type="body" idx="4294967295"/>
          </p:nvPr>
        </p:nvSpPr>
        <p:spPr>
          <a:xfrm>
            <a:off x="609600" y="2537000"/>
            <a:ext cx="4273600" cy="26988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867">
                <a:solidFill>
                  <a:srgbClr val="1155CC"/>
                </a:solidFill>
                <a:latin typeface="Roboto Mono"/>
                <a:ea typeface="Roboto Mono"/>
                <a:cs typeface="Roboto Mono"/>
                <a:sym typeface="Roboto Mono"/>
              </a:rPr>
              <a:t>apiVersion: </a:t>
            </a:r>
            <a:r>
              <a:rPr lang="en" sz="1867">
                <a:solidFill>
                  <a:srgbClr val="CC0000"/>
                </a:solidFill>
                <a:latin typeface="Roboto Mono"/>
                <a:ea typeface="Roboto Mono"/>
                <a:cs typeface="Roboto Mono"/>
                <a:sym typeface="Roboto Mono"/>
              </a:rPr>
              <a:t>v1</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kind: </a:t>
            </a:r>
            <a:r>
              <a:rPr lang="en" sz="1867">
                <a:solidFill>
                  <a:srgbClr val="CC0000"/>
                </a:solidFill>
                <a:latin typeface="Roboto Mono"/>
                <a:ea typeface="Roboto Mono"/>
                <a:cs typeface="Roboto Mono"/>
                <a:sym typeface="Roboto Mono"/>
              </a:rPr>
              <a:t>Secret</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metadata: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name: </a:t>
            </a:r>
            <a:r>
              <a:rPr lang="en" sz="1867">
                <a:solidFill>
                  <a:srgbClr val="CC0000"/>
                </a:solidFill>
                <a:latin typeface="Roboto Mono"/>
                <a:ea typeface="Roboto Mono"/>
                <a:cs typeface="Roboto Mono"/>
                <a:sym typeface="Roboto Mono"/>
              </a:rPr>
              <a:t>manifest-example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type: </a:t>
            </a:r>
            <a:r>
              <a:rPr lang="en" sz="1867">
                <a:solidFill>
                  <a:srgbClr val="CC0000"/>
                </a:solidFill>
                <a:latin typeface="Roboto Mono"/>
                <a:ea typeface="Roboto Mono"/>
                <a:cs typeface="Roboto Mono"/>
                <a:sym typeface="Roboto Mono"/>
              </a:rPr>
              <a:t>Opaque</a:t>
            </a:r>
            <a:endParaRPr sz="1867">
              <a:solidFill>
                <a:srgbClr val="CC0000"/>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data:</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username: </a:t>
            </a:r>
            <a:r>
              <a:rPr lang="en" sz="1867">
                <a:solidFill>
                  <a:srgbClr val="CC0000"/>
                </a:solidFill>
                <a:latin typeface="Roboto Mono"/>
                <a:ea typeface="Roboto Mono"/>
                <a:cs typeface="Roboto Mono"/>
                <a:sym typeface="Roboto Mono"/>
              </a:rPr>
              <a:t>ZXhhbXBsZQ==</a:t>
            </a:r>
            <a:endParaRPr sz="1867">
              <a:solidFill>
                <a:srgbClr val="1155CC"/>
              </a:solidFill>
              <a:latin typeface="Roboto Mono"/>
              <a:ea typeface="Roboto Mono"/>
              <a:cs typeface="Roboto Mono"/>
              <a:sym typeface="Roboto Mono"/>
            </a:endParaRPr>
          </a:p>
          <a:p>
            <a:pPr marL="0" indent="0">
              <a:spcBef>
                <a:spcPts val="0"/>
              </a:spcBef>
              <a:buNone/>
            </a:pPr>
            <a:r>
              <a:rPr lang="en" sz="1867">
                <a:solidFill>
                  <a:srgbClr val="1155CC"/>
                </a:solidFill>
                <a:latin typeface="Roboto Mono"/>
                <a:ea typeface="Roboto Mono"/>
                <a:cs typeface="Roboto Mono"/>
                <a:sym typeface="Roboto Mono"/>
              </a:rPr>
              <a:t>  password: </a:t>
            </a:r>
            <a:r>
              <a:rPr lang="en" sz="1867">
                <a:solidFill>
                  <a:srgbClr val="CC0000"/>
                </a:solidFill>
                <a:latin typeface="Roboto Mono"/>
                <a:ea typeface="Roboto Mono"/>
                <a:cs typeface="Roboto Mono"/>
                <a:sym typeface="Roboto Mono"/>
              </a:rPr>
              <a:t>bXlwYXNzd29yZA==</a:t>
            </a:r>
            <a:endParaRPr sz="1867">
              <a:solidFill>
                <a:srgbClr val="CC0000"/>
              </a:solidFill>
              <a:latin typeface="Roboto Mono"/>
              <a:ea typeface="Roboto Mono"/>
              <a:cs typeface="Roboto Mono"/>
              <a:sym typeface="Roboto Mono"/>
            </a:endParaRPr>
          </a:p>
          <a:p>
            <a:pPr marL="0" indent="0">
              <a:spcBef>
                <a:spcPts val="0"/>
              </a:spcBef>
              <a:buNone/>
            </a:pPr>
            <a:endParaRPr sz="1867">
              <a:solidFill>
                <a:srgbClr val="CC0000"/>
              </a:solidFill>
              <a:latin typeface="Roboto Mono"/>
              <a:ea typeface="Roboto Mono"/>
              <a:cs typeface="Roboto Mono"/>
              <a:sym typeface="Roboto Mono"/>
            </a:endParaRPr>
          </a:p>
        </p:txBody>
      </p:sp>
      <p:sp>
        <p:nvSpPr>
          <p:cNvPr id="1231" name="Google Shape;1231;p167"/>
          <p:cNvSpPr txBox="1"/>
          <p:nvPr/>
        </p:nvSpPr>
        <p:spPr>
          <a:xfrm>
            <a:off x="5005567" y="2537000"/>
            <a:ext cx="6576800" cy="11432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solidFill>
                  <a:srgbClr val="783F04"/>
                </a:solidFill>
                <a:latin typeface="Roboto Mono"/>
                <a:ea typeface="Roboto Mono"/>
                <a:cs typeface="Roboto Mono"/>
                <a:sym typeface="Roboto Mono"/>
              </a:rPr>
              <a:t>$ kubectl create secret generic literal-secret \</a:t>
            </a:r>
            <a:br>
              <a:rPr lang="en" sz="1333">
                <a:solidFill>
                  <a:srgbClr val="783F04"/>
                </a:solidFill>
                <a:latin typeface="Roboto Mono"/>
                <a:ea typeface="Roboto Mono"/>
                <a:cs typeface="Roboto Mono"/>
                <a:sym typeface="Roboto Mono"/>
              </a:rPr>
            </a:br>
            <a:r>
              <a:rPr lang="en" sz="1333">
                <a:solidFill>
                  <a:srgbClr val="783F04"/>
                </a:solidFill>
                <a:latin typeface="Roboto Mono"/>
                <a:ea typeface="Roboto Mono"/>
                <a:cs typeface="Roboto Mono"/>
                <a:sym typeface="Roboto Mono"/>
              </a:rPr>
              <a:t>&gt; </a:t>
            </a:r>
            <a:r>
              <a:rPr lang="en" sz="1333" b="1">
                <a:solidFill>
                  <a:srgbClr val="783F04"/>
                </a:solidFill>
                <a:latin typeface="Roboto Mono"/>
                <a:ea typeface="Roboto Mono"/>
                <a:cs typeface="Roboto Mono"/>
                <a:sym typeface="Roboto Mono"/>
              </a:rPr>
              <a:t>--from-literal=username=example</a:t>
            </a:r>
            <a:r>
              <a:rPr lang="en" sz="1333">
                <a:solidFill>
                  <a:srgbClr val="783F04"/>
                </a:solidFill>
                <a:latin typeface="Roboto Mono"/>
                <a:ea typeface="Roboto Mono"/>
                <a:cs typeface="Roboto Mono"/>
                <a:sym typeface="Roboto Mono"/>
              </a:rPr>
              <a:t> \</a:t>
            </a:r>
            <a:br>
              <a:rPr lang="en" sz="1333">
                <a:solidFill>
                  <a:srgbClr val="783F04"/>
                </a:solidFill>
                <a:latin typeface="Roboto Mono"/>
                <a:ea typeface="Roboto Mono"/>
                <a:cs typeface="Roboto Mono"/>
                <a:sym typeface="Roboto Mono"/>
              </a:rPr>
            </a:br>
            <a:r>
              <a:rPr lang="en" sz="1333">
                <a:solidFill>
                  <a:srgbClr val="783F04"/>
                </a:solidFill>
                <a:latin typeface="Roboto Mono"/>
                <a:ea typeface="Roboto Mono"/>
                <a:cs typeface="Roboto Mono"/>
                <a:sym typeface="Roboto Mono"/>
              </a:rPr>
              <a:t>&gt; </a:t>
            </a:r>
            <a:r>
              <a:rPr lang="en" sz="1333" b="1">
                <a:solidFill>
                  <a:srgbClr val="783F04"/>
                </a:solidFill>
                <a:latin typeface="Roboto Mono"/>
                <a:ea typeface="Roboto Mono"/>
                <a:cs typeface="Roboto Mono"/>
                <a:sym typeface="Roboto Mono"/>
              </a:rPr>
              <a:t>--from-literal=password=mypassword</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secret "literal-secret" created</a:t>
            </a:r>
            <a:endParaRPr sz="1333">
              <a:solidFill>
                <a:srgbClr val="783F04"/>
              </a:solidFill>
              <a:latin typeface="Roboto Mono"/>
              <a:ea typeface="Roboto Mono"/>
              <a:cs typeface="Roboto Mono"/>
              <a:sym typeface="Roboto Mono"/>
            </a:endParaRPr>
          </a:p>
        </p:txBody>
      </p:sp>
      <p:sp>
        <p:nvSpPr>
          <p:cNvPr id="1232" name="Google Shape;1232;p167"/>
          <p:cNvSpPr txBox="1"/>
          <p:nvPr/>
        </p:nvSpPr>
        <p:spPr>
          <a:xfrm>
            <a:off x="609600" y="5342500"/>
            <a:ext cx="10972800" cy="1387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solidFill>
                  <a:srgbClr val="783F04"/>
                </a:solidFill>
                <a:latin typeface="Roboto Mono"/>
                <a:ea typeface="Roboto Mono"/>
                <a:cs typeface="Roboto Mono"/>
                <a:sym typeface="Roboto Mono"/>
              </a:rPr>
              <a:t>$ cat secret/username</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example</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secret/password</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mypassword</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secret generic file-secret -</a:t>
            </a:r>
            <a:r>
              <a:rPr lang="en" sz="1333" b="1">
                <a:solidFill>
                  <a:srgbClr val="783F04"/>
                </a:solidFill>
                <a:latin typeface="Roboto Mono"/>
                <a:ea typeface="Roboto Mono"/>
                <a:cs typeface="Roboto Mono"/>
                <a:sym typeface="Roboto Mono"/>
              </a:rPr>
              <a:t>-from-file=secret/username --from-file=secret/password</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Secret "file-secret" created</a:t>
            </a:r>
            <a:endParaRPr sz="1333">
              <a:solidFill>
                <a:srgbClr val="783F04"/>
              </a:solidFill>
              <a:latin typeface="Roboto Mono"/>
              <a:ea typeface="Roboto Mono"/>
              <a:cs typeface="Roboto Mono"/>
              <a:sym typeface="Roboto Mono"/>
            </a:endParaRPr>
          </a:p>
        </p:txBody>
      </p:sp>
      <p:sp>
        <p:nvSpPr>
          <p:cNvPr id="1233" name="Google Shape;1233;p167"/>
          <p:cNvSpPr txBox="1"/>
          <p:nvPr/>
        </p:nvSpPr>
        <p:spPr>
          <a:xfrm>
            <a:off x="609600" y="1602400"/>
            <a:ext cx="10623200" cy="695200"/>
          </a:xfrm>
          <a:prstGeom prst="rect">
            <a:avLst/>
          </a:prstGeom>
          <a:noFill/>
          <a:ln>
            <a:noFill/>
          </a:ln>
        </p:spPr>
        <p:txBody>
          <a:bodyPr spcFirstLastPara="1" wrap="square" lIns="121900" tIns="121900" rIns="121900" bIns="121900" anchor="t" anchorCtr="0">
            <a:noAutofit/>
          </a:bodyPr>
          <a:lstStyle/>
          <a:p>
            <a:pPr algn="ctr"/>
            <a:r>
              <a:rPr lang="en" sz="3200"/>
              <a:t>All produce a </a:t>
            </a:r>
            <a:r>
              <a:rPr lang="en" sz="3200" b="1"/>
              <a:t>Secret</a:t>
            </a:r>
            <a:r>
              <a:rPr lang="en" sz="3200"/>
              <a:t> with the same content!</a:t>
            </a:r>
            <a:endParaRPr sz="3200"/>
          </a:p>
        </p:txBody>
      </p:sp>
      <p:sp>
        <p:nvSpPr>
          <p:cNvPr id="1234" name="Google Shape;1234;p167"/>
          <p:cNvSpPr txBox="1"/>
          <p:nvPr/>
        </p:nvSpPr>
        <p:spPr>
          <a:xfrm>
            <a:off x="5005733" y="3848167"/>
            <a:ext cx="6576800" cy="1387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333">
                <a:solidFill>
                  <a:srgbClr val="783F04"/>
                </a:solidFill>
                <a:latin typeface="Roboto Mono"/>
                <a:ea typeface="Roboto Mono"/>
                <a:cs typeface="Roboto Mono"/>
                <a:sym typeface="Roboto Mono"/>
              </a:rPr>
              <a:t>$ cat info/username</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example</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cat info/password</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mypassword</a:t>
            </a:r>
            <a:endParaRPr sz="1333">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 kubectl create secret generic dir-secret -</a:t>
            </a:r>
            <a:r>
              <a:rPr lang="en" sz="1333" b="1">
                <a:solidFill>
                  <a:srgbClr val="783F04"/>
                </a:solidFill>
                <a:latin typeface="Roboto Mono"/>
                <a:ea typeface="Roboto Mono"/>
                <a:cs typeface="Roboto Mono"/>
                <a:sym typeface="Roboto Mono"/>
              </a:rPr>
              <a:t>-from-file=secret/</a:t>
            </a:r>
            <a:endParaRPr sz="1333" b="1">
              <a:solidFill>
                <a:srgbClr val="783F04"/>
              </a:solidFill>
              <a:latin typeface="Roboto Mono"/>
              <a:ea typeface="Roboto Mono"/>
              <a:cs typeface="Roboto Mono"/>
              <a:sym typeface="Roboto Mono"/>
            </a:endParaRPr>
          </a:p>
          <a:p>
            <a:r>
              <a:rPr lang="en" sz="1333">
                <a:solidFill>
                  <a:srgbClr val="783F04"/>
                </a:solidFill>
                <a:latin typeface="Roboto Mono"/>
                <a:ea typeface="Roboto Mono"/>
                <a:cs typeface="Roboto Mono"/>
                <a:sym typeface="Roboto Mono"/>
              </a:rPr>
              <a:t>Secret "file-secret" created</a:t>
            </a:r>
            <a:endParaRPr sz="1333">
              <a:solidFill>
                <a:srgbClr val="783F04"/>
              </a:solidFill>
              <a:latin typeface="Roboto Mono"/>
              <a:ea typeface="Roboto Mono"/>
              <a:cs typeface="Roboto Mono"/>
              <a:sym typeface="Roboto Mono"/>
            </a:endParaRPr>
          </a:p>
        </p:txBody>
      </p:sp>
    </p:spTree>
    <p:extLst>
      <p:ext uri="{BB962C8B-B14F-4D97-AF65-F5344CB8AC3E}">
        <p14:creationId xmlns:p14="http://schemas.microsoft.com/office/powerpoint/2010/main" val="3200317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Injecting as Environment Variable</a:t>
            </a:r>
            <a:endParaRPr/>
          </a:p>
        </p:txBody>
      </p:sp>
      <p:sp>
        <p:nvSpPr>
          <p:cNvPr id="1273" name="Google Shape;1273;p171"/>
          <p:cNvSpPr txBox="1">
            <a:spLocks noGrp="1"/>
          </p:cNvSpPr>
          <p:nvPr>
            <p:ph type="body" idx="1"/>
          </p:nvPr>
        </p:nvSpPr>
        <p:spPr>
          <a:xfrm>
            <a:off x="609600"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cm-env-example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args: </a:t>
            </a:r>
            <a:r>
              <a:rPr lang="en" sz="1600">
                <a:solidFill>
                  <a:srgbClr val="CC0000"/>
                </a:solidFill>
                <a:latin typeface="Roboto Mono"/>
                <a:ea typeface="Roboto Mono"/>
                <a:cs typeface="Roboto Mono"/>
                <a:sym typeface="Roboto Mono"/>
              </a:rPr>
              <a:t>[“printenv CITY”]</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env:</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1155CC"/>
                </a:solidFill>
                <a:latin typeface="Roboto Mono"/>
                <a:ea typeface="Roboto Mono"/>
                <a:cs typeface="Roboto Mono"/>
                <a:sym typeface="Roboto Mono"/>
              </a:rPr>
              <a:t>        - name: </a:t>
            </a:r>
            <a:r>
              <a:rPr lang="en" sz="1600" b="1">
                <a:solidFill>
                  <a:srgbClr val="CC0000"/>
                </a:solidFill>
                <a:latin typeface="Roboto Mono"/>
                <a:ea typeface="Roboto Mono"/>
                <a:cs typeface="Roboto Mono"/>
                <a:sym typeface="Roboto Mono"/>
              </a:rPr>
              <a:t>CITY</a:t>
            </a:r>
            <a:endParaRPr sz="1600" b="1">
              <a:solidFill>
                <a:srgbClr val="CC0000"/>
              </a:solidFill>
              <a:latin typeface="Roboto Mono"/>
              <a:ea typeface="Roboto Mono"/>
              <a:cs typeface="Roboto Mono"/>
              <a:sym typeface="Roboto Mono"/>
            </a:endParaRPr>
          </a:p>
          <a:p>
            <a:pPr marL="0" indent="0">
              <a:spcBef>
                <a:spcPts val="0"/>
              </a:spcBef>
              <a:buNone/>
            </a:pPr>
            <a:r>
              <a:rPr lang="en" sz="1600" b="1">
                <a:solidFill>
                  <a:srgbClr val="1155CC"/>
                </a:solidFill>
                <a:latin typeface="Roboto Mono"/>
                <a:ea typeface="Roboto Mono"/>
                <a:cs typeface="Roboto Mono"/>
                <a:sym typeface="Roboto Mono"/>
              </a:rPr>
              <a:t>          valueFrom:</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1155CC"/>
                </a:solidFill>
                <a:latin typeface="Roboto Mono"/>
                <a:ea typeface="Roboto Mono"/>
                <a:cs typeface="Roboto Mono"/>
                <a:sym typeface="Roboto Mono"/>
              </a:rPr>
              <a:t>            configMapKeyRef:</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1155CC"/>
                </a:solidFill>
                <a:latin typeface="Roboto Mono"/>
                <a:ea typeface="Roboto Mono"/>
                <a:cs typeface="Roboto Mono"/>
                <a:sym typeface="Roboto Mono"/>
              </a:rPr>
              <a:t>              name: </a:t>
            </a:r>
            <a:r>
              <a:rPr lang="en" sz="1600" b="1">
                <a:solidFill>
                  <a:srgbClr val="CC0000"/>
                </a:solidFill>
                <a:latin typeface="Roboto Mono"/>
                <a:ea typeface="Roboto Mono"/>
                <a:cs typeface="Roboto Mono"/>
                <a:sym typeface="Roboto Mono"/>
              </a:rPr>
              <a:t>manifest-example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key: </a:t>
            </a:r>
            <a:r>
              <a:rPr lang="en" sz="1600" b="1">
                <a:solidFill>
                  <a:srgbClr val="CC0000"/>
                </a:solidFill>
                <a:latin typeface="Roboto Mono"/>
                <a:ea typeface="Roboto Mono"/>
                <a:cs typeface="Roboto Mono"/>
                <a:sym typeface="Roboto Mono"/>
              </a:rPr>
              <a:t>city</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600">
              <a:solidFill>
                <a:srgbClr val="CC0000"/>
              </a:solidFill>
              <a:latin typeface="Roboto Mono"/>
              <a:ea typeface="Roboto Mono"/>
              <a:cs typeface="Roboto Mono"/>
              <a:sym typeface="Roboto Mono"/>
            </a:endParaRPr>
          </a:p>
        </p:txBody>
      </p:sp>
      <p:sp>
        <p:nvSpPr>
          <p:cNvPr id="1274" name="Google Shape;1274;p171"/>
          <p:cNvSpPr txBox="1">
            <a:spLocks noGrp="1"/>
          </p:cNvSpPr>
          <p:nvPr>
            <p:ph type="body" idx="2"/>
          </p:nvPr>
        </p:nvSpPr>
        <p:spPr>
          <a:xfrm>
            <a:off x="6256367"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secret-env-example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args: </a:t>
            </a:r>
            <a:r>
              <a:rPr lang="en" sz="1600">
                <a:solidFill>
                  <a:srgbClr val="CC0000"/>
                </a:solidFill>
                <a:latin typeface="Roboto Mono"/>
                <a:ea typeface="Roboto Mono"/>
                <a:cs typeface="Roboto Mono"/>
                <a:sym typeface="Roboto Mono"/>
              </a:rPr>
              <a:t>[“printenv USERNAME”]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env:</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 name: </a:t>
            </a:r>
            <a:r>
              <a:rPr lang="en" sz="1600" b="1">
                <a:solidFill>
                  <a:srgbClr val="CC0000"/>
                </a:solidFill>
                <a:latin typeface="Roboto Mono"/>
                <a:ea typeface="Roboto Mono"/>
                <a:cs typeface="Roboto Mono"/>
                <a:sym typeface="Roboto Mono"/>
              </a:rPr>
              <a:t>USERNAME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valueFrom:</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secretKeyRef:</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name: </a:t>
            </a:r>
            <a:r>
              <a:rPr lang="en" sz="1600" b="1">
                <a:solidFill>
                  <a:srgbClr val="CC0000"/>
                </a:solidFill>
                <a:latin typeface="Roboto Mono"/>
                <a:ea typeface="Roboto Mono"/>
                <a:cs typeface="Roboto Mono"/>
                <a:sym typeface="Roboto Mono"/>
              </a:rPr>
              <a:t>manifest-example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key: </a:t>
            </a:r>
            <a:r>
              <a:rPr lang="en" sz="1600" b="1">
                <a:solidFill>
                  <a:srgbClr val="CC0000"/>
                </a:solidFill>
                <a:latin typeface="Roboto Mono"/>
                <a:ea typeface="Roboto Mono"/>
                <a:cs typeface="Roboto Mono"/>
                <a:sym typeface="Roboto Mono"/>
              </a:rPr>
              <a:t>username</a:t>
            </a:r>
            <a:endParaRPr sz="1600" b="1">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867">
              <a:solidFill>
                <a:srgbClr val="1155CC"/>
              </a:solidFill>
              <a:latin typeface="Roboto Mono"/>
              <a:ea typeface="Roboto Mono"/>
              <a:cs typeface="Roboto Mono"/>
              <a:sym typeface="Roboto Mono"/>
            </a:endParaRPr>
          </a:p>
        </p:txBody>
      </p:sp>
      <p:sp>
        <p:nvSpPr>
          <p:cNvPr id="1275" name="Google Shape;1275;p171"/>
          <p:cNvSpPr/>
          <p:nvPr/>
        </p:nvSpPr>
        <p:spPr>
          <a:xfrm>
            <a:off x="1533400" y="4543767"/>
            <a:ext cx="3752400" cy="15992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6" name="Google Shape;1276;p171"/>
          <p:cNvSpPr/>
          <p:nvPr/>
        </p:nvSpPr>
        <p:spPr>
          <a:xfrm>
            <a:off x="7165467" y="4543767"/>
            <a:ext cx="3752400" cy="15992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78061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4EF7-A9CC-9B42-8C0E-668BC240F905}"/>
              </a:ext>
            </a:extLst>
          </p:cNvPr>
          <p:cNvSpPr>
            <a:spLocks noGrp="1"/>
          </p:cNvSpPr>
          <p:nvPr>
            <p:ph type="title"/>
          </p:nvPr>
        </p:nvSpPr>
        <p:spPr/>
        <p:txBody>
          <a:bodyPr/>
          <a:lstStyle/>
          <a:p>
            <a:r>
              <a:rPr lang="de-CH" dirty="0"/>
              <a:t>Docker Terminology</a:t>
            </a:r>
            <a:endParaRPr lang="en-US" dirty="0"/>
          </a:p>
        </p:txBody>
      </p:sp>
      <p:pic>
        <p:nvPicPr>
          <p:cNvPr id="6" name="Content Placeholder 5">
            <a:extLst>
              <a:ext uri="{FF2B5EF4-FFF2-40B4-BE49-F238E27FC236}">
                <a16:creationId xmlns:a16="http://schemas.microsoft.com/office/drawing/2014/main" id="{1E092B52-D408-3640-802B-68B805C0BDAF}"/>
              </a:ext>
            </a:extLst>
          </p:cNvPr>
          <p:cNvPicPr>
            <a:picLocks noGrp="1" noChangeAspect="1"/>
          </p:cNvPicPr>
          <p:nvPr>
            <p:ph idx="1"/>
          </p:nvPr>
        </p:nvPicPr>
        <p:blipFill>
          <a:blip r:embed="rId2"/>
          <a:stretch>
            <a:fillRect/>
          </a:stretch>
        </p:blipFill>
        <p:spPr>
          <a:xfrm>
            <a:off x="586757" y="1690687"/>
            <a:ext cx="10425845" cy="4372655"/>
          </a:xfrm>
          <a:prstGeom prst="rect">
            <a:avLst/>
          </a:prstGeom>
        </p:spPr>
      </p:pic>
    </p:spTree>
    <p:extLst>
      <p:ext uri="{BB962C8B-B14F-4D97-AF65-F5344CB8AC3E}">
        <p14:creationId xmlns:p14="http://schemas.microsoft.com/office/powerpoint/2010/main" val="1177706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7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Injecting in a Command</a:t>
            </a:r>
            <a:endParaRPr/>
          </a:p>
        </p:txBody>
      </p:sp>
      <p:sp>
        <p:nvSpPr>
          <p:cNvPr id="1291" name="Google Shape;1291;p173"/>
          <p:cNvSpPr txBox="1">
            <a:spLocks noGrp="1"/>
          </p:cNvSpPr>
          <p:nvPr>
            <p:ph type="body" idx="1"/>
          </p:nvPr>
        </p:nvSpPr>
        <p:spPr>
          <a:xfrm>
            <a:off x="609600"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cm-cmd-example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args: </a:t>
            </a:r>
            <a:r>
              <a:rPr lang="en" sz="1600">
                <a:solidFill>
                  <a:srgbClr val="CC0000"/>
                </a:solidFill>
                <a:latin typeface="Roboto Mono"/>
                <a:ea typeface="Roboto Mono"/>
                <a:cs typeface="Roboto Mono"/>
                <a:sym typeface="Roboto Mono"/>
              </a:rPr>
              <a:t>[“echo Hello ${CITY}!”]</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env:</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 name: </a:t>
            </a:r>
            <a:r>
              <a:rPr lang="en" sz="1600" b="1">
                <a:solidFill>
                  <a:srgbClr val="CC0000"/>
                </a:solidFill>
                <a:latin typeface="Roboto Mono"/>
                <a:ea typeface="Roboto Mono"/>
                <a:cs typeface="Roboto Mono"/>
                <a:sym typeface="Roboto Mono"/>
              </a:rPr>
              <a:t>CITY</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valueFrom:</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configMapKeyRef:</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name: </a:t>
            </a:r>
            <a:r>
              <a:rPr lang="en" sz="1600" b="1">
                <a:solidFill>
                  <a:srgbClr val="CC0000"/>
                </a:solidFill>
                <a:latin typeface="Roboto Mono"/>
                <a:ea typeface="Roboto Mono"/>
                <a:cs typeface="Roboto Mono"/>
                <a:sym typeface="Roboto Mono"/>
              </a:rPr>
              <a:t>manifest-example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key: </a:t>
            </a:r>
            <a:r>
              <a:rPr lang="en" sz="1600" b="1">
                <a:solidFill>
                  <a:srgbClr val="CC0000"/>
                </a:solidFill>
                <a:latin typeface="Roboto Mono"/>
                <a:ea typeface="Roboto Mono"/>
                <a:cs typeface="Roboto Mono"/>
                <a:sym typeface="Roboto Mono"/>
              </a:rPr>
              <a:t>city</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600">
              <a:solidFill>
                <a:srgbClr val="CC0000"/>
              </a:solidFill>
              <a:latin typeface="Roboto Mono"/>
              <a:ea typeface="Roboto Mono"/>
              <a:cs typeface="Roboto Mono"/>
              <a:sym typeface="Roboto Mono"/>
            </a:endParaRPr>
          </a:p>
          <a:p>
            <a:pPr marL="0" indent="0">
              <a:spcBef>
                <a:spcPts val="0"/>
              </a:spcBef>
              <a:buNone/>
            </a:pPr>
            <a:endParaRPr sz="1600">
              <a:solidFill>
                <a:srgbClr val="1155CC"/>
              </a:solidFill>
              <a:latin typeface="Roboto Mono"/>
              <a:ea typeface="Roboto Mono"/>
              <a:cs typeface="Roboto Mono"/>
              <a:sym typeface="Roboto Mono"/>
            </a:endParaRPr>
          </a:p>
        </p:txBody>
      </p:sp>
      <p:sp>
        <p:nvSpPr>
          <p:cNvPr id="1292" name="Google Shape;1292;p173"/>
          <p:cNvSpPr txBox="1">
            <a:spLocks noGrp="1"/>
          </p:cNvSpPr>
          <p:nvPr>
            <p:ph type="body" idx="2"/>
          </p:nvPr>
        </p:nvSpPr>
        <p:spPr>
          <a:xfrm>
            <a:off x="6256367"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secret-cmd-example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args: </a:t>
            </a:r>
            <a:r>
              <a:rPr lang="en" sz="1600">
                <a:solidFill>
                  <a:srgbClr val="CC0000"/>
                </a:solidFill>
                <a:latin typeface="Roboto Mono"/>
                <a:ea typeface="Roboto Mono"/>
                <a:cs typeface="Roboto Mono"/>
                <a:sym typeface="Roboto Mono"/>
              </a:rPr>
              <a:t>[“echo Hello ${USERNAME}!”]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env:</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 name: </a:t>
            </a:r>
            <a:r>
              <a:rPr lang="en" sz="1600" b="1">
                <a:solidFill>
                  <a:srgbClr val="CC0000"/>
                </a:solidFill>
                <a:latin typeface="Roboto Mono"/>
                <a:ea typeface="Roboto Mono"/>
                <a:cs typeface="Roboto Mono"/>
                <a:sym typeface="Roboto Mono"/>
              </a:rPr>
              <a:t>USERNAME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valueFrom:</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secretKeyRef:</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name: </a:t>
            </a:r>
            <a:r>
              <a:rPr lang="en" sz="1600" b="1">
                <a:solidFill>
                  <a:srgbClr val="CC0000"/>
                </a:solidFill>
                <a:latin typeface="Roboto Mono"/>
                <a:ea typeface="Roboto Mono"/>
                <a:cs typeface="Roboto Mono"/>
                <a:sym typeface="Roboto Mono"/>
              </a:rPr>
              <a:t>manifest-example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key: </a:t>
            </a:r>
            <a:r>
              <a:rPr lang="en" sz="1600" b="1">
                <a:solidFill>
                  <a:srgbClr val="CC0000"/>
                </a:solidFill>
                <a:latin typeface="Roboto Mono"/>
                <a:ea typeface="Roboto Mono"/>
                <a:cs typeface="Roboto Mono"/>
                <a:sym typeface="Roboto Mono"/>
              </a:rPr>
              <a:t>username</a:t>
            </a:r>
            <a:endParaRPr sz="1600" b="1">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867">
              <a:solidFill>
                <a:srgbClr val="1155CC"/>
              </a:solidFill>
              <a:latin typeface="Roboto Mono"/>
              <a:ea typeface="Roboto Mono"/>
              <a:cs typeface="Roboto Mono"/>
              <a:sym typeface="Roboto Mono"/>
            </a:endParaRPr>
          </a:p>
          <a:p>
            <a:pPr marL="0" indent="0">
              <a:spcBef>
                <a:spcPts val="0"/>
              </a:spcBef>
              <a:buNone/>
            </a:pPr>
            <a:endParaRPr sz="1600">
              <a:solidFill>
                <a:srgbClr val="1155CC"/>
              </a:solidFill>
              <a:latin typeface="Roboto Mono"/>
              <a:ea typeface="Roboto Mono"/>
              <a:cs typeface="Roboto Mono"/>
              <a:sym typeface="Roboto Mono"/>
            </a:endParaRPr>
          </a:p>
        </p:txBody>
      </p:sp>
      <p:sp>
        <p:nvSpPr>
          <p:cNvPr id="1293" name="Google Shape;1293;p173"/>
          <p:cNvSpPr/>
          <p:nvPr/>
        </p:nvSpPr>
        <p:spPr>
          <a:xfrm>
            <a:off x="1533400" y="4543767"/>
            <a:ext cx="3752400" cy="15992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4" name="Google Shape;1294;p173"/>
          <p:cNvSpPr/>
          <p:nvPr/>
        </p:nvSpPr>
        <p:spPr>
          <a:xfrm>
            <a:off x="7192900" y="4543767"/>
            <a:ext cx="3752400" cy="15992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243732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Injecting as a Volume</a:t>
            </a:r>
            <a:endParaRPr/>
          </a:p>
        </p:txBody>
      </p:sp>
      <p:sp>
        <p:nvSpPr>
          <p:cNvPr id="1309" name="Google Shape;1309;p175"/>
          <p:cNvSpPr txBox="1">
            <a:spLocks noGrp="1"/>
          </p:cNvSpPr>
          <p:nvPr>
            <p:ph type="body" idx="1"/>
          </p:nvPr>
        </p:nvSpPr>
        <p:spPr>
          <a:xfrm>
            <a:off x="609600"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cm-vol-example</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command:</a:t>
            </a:r>
            <a:r>
              <a:rPr lang="en" sz="1600">
                <a:solidFill>
                  <a:srgbClr val="CC0000"/>
                </a:solidFill>
                <a:latin typeface="Roboto Mono"/>
                <a:ea typeface="Roboto Mono"/>
                <a:cs typeface="Roboto Mono"/>
                <a:sym typeface="Roboto Mono"/>
              </a:rPr>
              <a:t> [“/bin/sh”,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CC0000"/>
                </a:solidFill>
                <a:latin typeface="Roboto Mono"/>
                <a:ea typeface="Roboto Mono"/>
                <a:cs typeface="Roboto Mono"/>
                <a:sym typeface="Roboto Mono"/>
              </a:rPr>
              <a:t>        </a:t>
            </a: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[“cat /myconfig/city”]</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volumeMounts:</a:t>
            </a:r>
            <a:endParaRPr sz="1600">
              <a:solidFill>
                <a:srgbClr val="1155CC"/>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config-volume</a:t>
            </a:r>
            <a:endParaRPr sz="1600">
              <a:solidFill>
                <a:srgbClr val="CC0000"/>
              </a:solidFill>
              <a:latin typeface="Roboto Mono"/>
              <a:ea typeface="Roboto Mono"/>
              <a:cs typeface="Roboto Mono"/>
              <a:sym typeface="Roboto Mono"/>
            </a:endParaRPr>
          </a:p>
          <a:p>
            <a:pPr marL="0" indent="0">
              <a:spcBef>
                <a:spcPts val="0"/>
              </a:spcBef>
              <a:buNone/>
            </a:pPr>
            <a:r>
              <a:rPr lang="en" sz="1600">
                <a:solidFill>
                  <a:srgbClr val="1155CC"/>
                </a:solidFill>
                <a:latin typeface="Roboto Mono"/>
                <a:ea typeface="Roboto Mono"/>
                <a:cs typeface="Roboto Mono"/>
                <a:sym typeface="Roboto Mono"/>
              </a:rPr>
              <a:t>          mountPath: </a:t>
            </a:r>
            <a:r>
              <a:rPr lang="en" sz="1600">
                <a:solidFill>
                  <a:srgbClr val="CC0000"/>
                </a:solidFill>
                <a:latin typeface="Roboto Mono"/>
                <a:ea typeface="Roboto Mono"/>
                <a:cs typeface="Roboto Mono"/>
                <a:sym typeface="Roboto Mono"/>
              </a:rPr>
              <a:t>/myconfig</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600">
              <a:solidFill>
                <a:srgbClr val="CC0000"/>
              </a:solidFill>
              <a:latin typeface="Roboto Mono"/>
              <a:ea typeface="Roboto Mono"/>
              <a:cs typeface="Roboto Mono"/>
              <a:sym typeface="Roboto Mono"/>
            </a:endParaRPr>
          </a:p>
          <a:p>
            <a:pPr marL="0" indent="0">
              <a:spcBef>
                <a:spcPts val="0"/>
              </a:spcBef>
              <a:buNone/>
            </a:pPr>
            <a:r>
              <a:rPr lang="en" sz="1600" b="1">
                <a:solidFill>
                  <a:srgbClr val="1155CC"/>
                </a:solidFill>
                <a:latin typeface="Roboto Mono"/>
                <a:ea typeface="Roboto Mono"/>
                <a:cs typeface="Roboto Mono"/>
                <a:sym typeface="Roboto Mono"/>
              </a:rPr>
              <a:t>      volumes:</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 name:</a:t>
            </a:r>
            <a:r>
              <a:rPr lang="en" sz="1600" b="1">
                <a:solidFill>
                  <a:srgbClr val="CC0000"/>
                </a:solidFill>
                <a:latin typeface="Roboto Mono"/>
                <a:ea typeface="Roboto Mono"/>
                <a:cs typeface="Roboto Mono"/>
                <a:sym typeface="Roboto Mono"/>
              </a:rPr>
              <a:t> config-volume</a:t>
            </a:r>
            <a:endParaRPr sz="1600" b="1">
              <a:solidFill>
                <a:srgbClr val="CC0000"/>
              </a:solidFill>
              <a:latin typeface="Roboto Mono"/>
              <a:ea typeface="Roboto Mono"/>
              <a:cs typeface="Roboto Mono"/>
              <a:sym typeface="Roboto Mono"/>
            </a:endParaRPr>
          </a:p>
          <a:p>
            <a:pPr marL="0" indent="0">
              <a:spcBef>
                <a:spcPts val="0"/>
              </a:spcBef>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configMap:</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name:</a:t>
            </a:r>
            <a:r>
              <a:rPr lang="en" sz="1600" b="1">
                <a:solidFill>
                  <a:srgbClr val="CC0000"/>
                </a:solidFill>
                <a:latin typeface="Roboto Mono"/>
                <a:ea typeface="Roboto Mono"/>
                <a:cs typeface="Roboto Mono"/>
                <a:sym typeface="Roboto Mono"/>
              </a:rPr>
              <a:t> manifest-example</a:t>
            </a:r>
            <a:endParaRPr sz="1600" b="1">
              <a:latin typeface="Roboto Mono"/>
              <a:ea typeface="Roboto Mono"/>
              <a:cs typeface="Roboto Mono"/>
              <a:sym typeface="Roboto Mono"/>
            </a:endParaRPr>
          </a:p>
        </p:txBody>
      </p:sp>
      <p:sp>
        <p:nvSpPr>
          <p:cNvPr id="1310" name="Google Shape;1310;p175"/>
          <p:cNvSpPr txBox="1">
            <a:spLocks noGrp="1"/>
          </p:cNvSpPr>
          <p:nvPr>
            <p:ph type="body" idx="2"/>
          </p:nvPr>
        </p:nvSpPr>
        <p:spPr>
          <a:xfrm>
            <a:off x="6256367" y="1600200"/>
            <a:ext cx="5326000" cy="5065600"/>
          </a:xfrm>
          <a:prstGeom prst="rect">
            <a:avLst/>
          </a:prstGeom>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batch/v1</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Job</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secret-vol-example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template:</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spec:</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mypod</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alpine:latest</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command:</a:t>
            </a:r>
            <a:r>
              <a:rPr lang="en" sz="1600">
                <a:solidFill>
                  <a:srgbClr val="CC0000"/>
                </a:solidFill>
                <a:latin typeface="Roboto Mono"/>
                <a:ea typeface="Roboto Mono"/>
                <a:cs typeface="Roboto Mono"/>
                <a:sym typeface="Roboto Mono"/>
              </a:rPr>
              <a:t> [“/bin/sh”, “-c”]</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CC0000"/>
                </a:solidFill>
                <a:latin typeface="Roboto Mono"/>
                <a:ea typeface="Roboto Mono"/>
                <a:cs typeface="Roboto Mono"/>
                <a:sym typeface="Roboto Mono"/>
              </a:rPr>
              <a:t>        </a:t>
            </a: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[“cat /mysecret/username”]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volumeMounts:</a:t>
            </a:r>
            <a:endParaRPr sz="1600">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secret-volume</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mountPath: </a:t>
            </a:r>
            <a:r>
              <a:rPr lang="en" sz="1600">
                <a:solidFill>
                  <a:srgbClr val="CC0000"/>
                </a:solidFill>
                <a:latin typeface="Roboto Mono"/>
                <a:ea typeface="Roboto Mono"/>
                <a:cs typeface="Roboto Mono"/>
                <a:sym typeface="Roboto Mono"/>
              </a:rPr>
              <a:t>/mysecret</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a:solidFill>
                  <a:srgbClr val="1155CC"/>
                </a:solidFill>
                <a:latin typeface="Roboto Mono"/>
                <a:ea typeface="Roboto Mono"/>
                <a:cs typeface="Roboto Mono"/>
                <a:sym typeface="Roboto Mono"/>
              </a:rPr>
              <a:t>      restartPolicy: </a:t>
            </a:r>
            <a:r>
              <a:rPr lang="en" sz="1600">
                <a:solidFill>
                  <a:srgbClr val="CC0000"/>
                </a:solidFill>
                <a:latin typeface="Roboto Mono"/>
                <a:ea typeface="Roboto Mono"/>
                <a:cs typeface="Roboto Mono"/>
                <a:sym typeface="Roboto Mono"/>
              </a:rPr>
              <a:t>Never</a:t>
            </a:r>
            <a:endParaRPr sz="1600">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1155CC"/>
                </a:solidFill>
                <a:latin typeface="Roboto Mono"/>
                <a:ea typeface="Roboto Mono"/>
                <a:cs typeface="Roboto Mono"/>
                <a:sym typeface="Roboto Mono"/>
              </a:rPr>
              <a:t>      volumes:</a:t>
            </a:r>
            <a:endParaRPr sz="1600" b="1">
              <a:solidFill>
                <a:srgbClr val="1155CC"/>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 name:</a:t>
            </a:r>
            <a:r>
              <a:rPr lang="en" sz="1600" b="1">
                <a:solidFill>
                  <a:srgbClr val="CC0000"/>
                </a:solidFill>
                <a:latin typeface="Roboto Mono"/>
                <a:ea typeface="Roboto Mono"/>
                <a:cs typeface="Roboto Mono"/>
                <a:sym typeface="Roboto Mono"/>
              </a:rPr>
              <a:t> secret-volume</a:t>
            </a:r>
            <a:endParaRPr sz="1600" b="1">
              <a:solidFill>
                <a:srgbClr val="CC0000"/>
              </a:solidFill>
              <a:latin typeface="Roboto Mono"/>
              <a:ea typeface="Roboto Mono"/>
              <a:cs typeface="Roboto Mono"/>
              <a:sym typeface="Roboto Mono"/>
            </a:endParaRPr>
          </a:p>
          <a:p>
            <a:pPr marL="0" indent="0">
              <a:spcBef>
                <a:spcPts val="0"/>
              </a:spcBef>
              <a:buClr>
                <a:schemeClr val="dk1"/>
              </a:buClr>
              <a:buSzPts val="1100"/>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secret:</a:t>
            </a:r>
            <a:endParaRPr sz="1600" b="1">
              <a:solidFill>
                <a:srgbClr val="1155CC"/>
              </a:solidFill>
              <a:latin typeface="Roboto Mono"/>
              <a:ea typeface="Roboto Mono"/>
              <a:cs typeface="Roboto Mono"/>
              <a:sym typeface="Roboto Mono"/>
            </a:endParaRPr>
          </a:p>
          <a:p>
            <a:pPr marL="0" indent="0">
              <a:spcBef>
                <a:spcPts val="0"/>
              </a:spcBef>
              <a:buNone/>
            </a:pPr>
            <a:r>
              <a:rPr lang="en" sz="1600" b="1">
                <a:solidFill>
                  <a:srgbClr val="CC0000"/>
                </a:solidFill>
                <a:latin typeface="Roboto Mono"/>
                <a:ea typeface="Roboto Mono"/>
                <a:cs typeface="Roboto Mono"/>
                <a:sym typeface="Roboto Mono"/>
              </a:rPr>
              <a:t>          </a:t>
            </a:r>
            <a:r>
              <a:rPr lang="en" sz="1600" b="1">
                <a:solidFill>
                  <a:srgbClr val="1155CC"/>
                </a:solidFill>
                <a:latin typeface="Roboto Mono"/>
                <a:ea typeface="Roboto Mono"/>
                <a:cs typeface="Roboto Mono"/>
                <a:sym typeface="Roboto Mono"/>
              </a:rPr>
              <a:t>secretName:</a:t>
            </a:r>
            <a:r>
              <a:rPr lang="en" sz="1600" b="1">
                <a:solidFill>
                  <a:srgbClr val="CC0000"/>
                </a:solidFill>
                <a:latin typeface="Roboto Mono"/>
                <a:ea typeface="Roboto Mono"/>
                <a:cs typeface="Roboto Mono"/>
                <a:sym typeface="Roboto Mono"/>
              </a:rPr>
              <a:t> manifest-example</a:t>
            </a:r>
            <a:endParaRPr sz="1600" b="1">
              <a:solidFill>
                <a:srgbClr val="1155CC"/>
              </a:solidFill>
              <a:latin typeface="Roboto Mono"/>
              <a:ea typeface="Roboto Mono"/>
              <a:cs typeface="Roboto Mono"/>
              <a:sym typeface="Roboto Mono"/>
            </a:endParaRPr>
          </a:p>
        </p:txBody>
      </p:sp>
      <p:sp>
        <p:nvSpPr>
          <p:cNvPr id="1311" name="Google Shape;1311;p175"/>
          <p:cNvSpPr/>
          <p:nvPr/>
        </p:nvSpPr>
        <p:spPr>
          <a:xfrm>
            <a:off x="1083833" y="5550367"/>
            <a:ext cx="3930400" cy="10724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2" name="Google Shape;1312;p175"/>
          <p:cNvSpPr/>
          <p:nvPr/>
        </p:nvSpPr>
        <p:spPr>
          <a:xfrm>
            <a:off x="6954167" y="5550367"/>
            <a:ext cx="4203200" cy="1072400"/>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53023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609600" y="5875079"/>
            <a:ext cx="10972800" cy="692800"/>
          </a:xfrm>
          <a:prstGeom prst="rect">
            <a:avLst/>
          </a:prstGeom>
        </p:spPr>
        <p:txBody>
          <a:bodyPr spcFirstLastPara="1" vert="horz" wrap="square" lIns="121900" tIns="121900" rIns="121900" bIns="121900" rtlCol="0" anchor="t" anchorCtr="0">
            <a:noAutofit/>
          </a:bodyPr>
          <a:lstStyle/>
          <a:p>
            <a:pPr marL="0" indent="0"/>
            <a:r>
              <a:rPr lang="en" sz="4800"/>
              <a:t>Architecture Overview</a:t>
            </a:r>
            <a:endParaRPr sz="4800"/>
          </a:p>
        </p:txBody>
      </p:sp>
      <p:sp>
        <p:nvSpPr>
          <p:cNvPr id="337" name="Google Shape;337;p52"/>
          <p:cNvSpPr txBox="1">
            <a:spLocks noGrp="1"/>
          </p:cNvSpPr>
          <p:nvPr>
            <p:ph type="ctrTitle"/>
          </p:nvPr>
        </p:nvSpPr>
        <p:spPr>
          <a:xfrm>
            <a:off x="609600" y="2066033"/>
            <a:ext cx="5776800" cy="2057200"/>
          </a:xfrm>
          <a:prstGeom prst="rect">
            <a:avLst/>
          </a:prstGeom>
        </p:spPr>
        <p:txBody>
          <a:bodyPr spcFirstLastPara="1" vert="horz" wrap="square" lIns="121900" tIns="121900" rIns="121900" bIns="121900" rtlCol="0" anchor="ctr" anchorCtr="0">
            <a:noAutofit/>
          </a:bodyPr>
          <a:lstStyle/>
          <a:p>
            <a:pPr algn="ctr"/>
            <a:r>
              <a:rPr lang="en"/>
              <a:t>Security</a:t>
            </a:r>
            <a:endParaRPr/>
          </a:p>
        </p:txBody>
      </p:sp>
    </p:spTree>
    <p:extLst>
      <p:ext uri="{BB962C8B-B14F-4D97-AF65-F5344CB8AC3E}">
        <p14:creationId xmlns:p14="http://schemas.microsoft.com/office/powerpoint/2010/main" val="356195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6" name="Picture 5">
            <a:extLst>
              <a:ext uri="{FF2B5EF4-FFF2-40B4-BE49-F238E27FC236}">
                <a16:creationId xmlns:a16="http://schemas.microsoft.com/office/drawing/2014/main" id="{4EA0F237-27DB-7643-9959-C18DA0409C6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6332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Authentication</a:t>
            </a:r>
            <a:endParaRPr/>
          </a:p>
        </p:txBody>
      </p:sp>
      <p:sp>
        <p:nvSpPr>
          <p:cNvPr id="387" name="Google Shape;387;p58"/>
          <p:cNvSpPr txBox="1">
            <a:spLocks noGrp="1"/>
          </p:cNvSpPr>
          <p:nvPr>
            <p:ph type="body" idx="1"/>
          </p:nvPr>
        </p:nvSpPr>
        <p:spPr>
          <a:xfrm>
            <a:off x="0" y="1417837"/>
            <a:ext cx="12192000" cy="5149963"/>
          </a:xfrm>
          <a:prstGeom prst="rect">
            <a:avLst/>
          </a:prstGeom>
        </p:spPr>
        <p:txBody>
          <a:bodyPr spcFirstLastPara="1" vert="horz" wrap="square" lIns="121900" tIns="121900" rIns="121900" bIns="121900" rtlCol="0" anchor="t" anchorCtr="0">
            <a:noAutofit/>
          </a:bodyPr>
          <a:lstStyle/>
          <a:p>
            <a:pPr indent="-507987">
              <a:buSzPts val="2400"/>
            </a:pPr>
            <a:r>
              <a:rPr lang="en" sz="3200"/>
              <a:t> </a:t>
            </a:r>
            <a:r>
              <a:rPr lang="en-US" sz="3733"/>
              <a:t>X509 Client Certs </a:t>
            </a:r>
            <a:r>
              <a:rPr lang="en-US" sz="2667"/>
              <a:t>(CN used as user, Org fields as group) No way to revoke them!! – </a:t>
            </a:r>
            <a:r>
              <a:rPr lang="en-US" sz="2667" err="1"/>
              <a:t>wip</a:t>
            </a:r>
            <a:r>
              <a:rPr lang="en-US" sz="2667"/>
              <a:t> </a:t>
            </a:r>
            <a:r>
              <a:rPr lang="en-US" sz="2667">
                <a:sym typeface="Wingdings" pitchFamily="2" charset="2"/>
              </a:rPr>
              <a:t></a:t>
            </a:r>
            <a:endParaRPr lang="en-US" sz="2667"/>
          </a:p>
          <a:p>
            <a:pPr indent="-507987">
              <a:buSzPts val="2400"/>
            </a:pPr>
            <a:r>
              <a:rPr lang="en-US" sz="3733"/>
              <a:t>Static Password File </a:t>
            </a:r>
            <a:r>
              <a:rPr lang="en-US" sz="2667"/>
              <a:t>(password,user,uid,"group1,group2,group3")</a:t>
            </a:r>
          </a:p>
          <a:p>
            <a:pPr indent="-507987">
              <a:buSzPts val="2400"/>
            </a:pPr>
            <a:r>
              <a:rPr lang="en-US" sz="3733"/>
              <a:t>Static Token File </a:t>
            </a:r>
            <a:r>
              <a:rPr lang="en-US" sz="2667"/>
              <a:t>(token,user,uid,"group1,group2,group3")</a:t>
            </a:r>
          </a:p>
          <a:p>
            <a:pPr indent="-507987">
              <a:buSzPts val="2400"/>
            </a:pPr>
            <a:r>
              <a:rPr lang="en-US" sz="3733"/>
              <a:t>Bearer Token </a:t>
            </a:r>
            <a:r>
              <a:rPr lang="en-US" sz="2667"/>
              <a:t>(Authorization: Bearer 31ada4fd-ade)</a:t>
            </a:r>
          </a:p>
          <a:p>
            <a:pPr indent="-507987">
              <a:buSzPts val="2400"/>
            </a:pPr>
            <a:r>
              <a:rPr lang="en-US" sz="3733"/>
              <a:t>Bootstrap Tokens </a:t>
            </a:r>
            <a:r>
              <a:rPr lang="en-US" sz="2667"/>
              <a:t>(Authorization: Bearer 781292.db7bc3a58fc5f07e)</a:t>
            </a:r>
          </a:p>
          <a:p>
            <a:pPr indent="-507987">
              <a:buSzPts val="2400"/>
            </a:pPr>
            <a:r>
              <a:rPr lang="en-US" sz="3733"/>
              <a:t>Service Account Tokens </a:t>
            </a:r>
            <a:r>
              <a:rPr lang="en-US" sz="2667"/>
              <a:t>(signed by API server’s private TLS key or specified by file)</a:t>
            </a:r>
          </a:p>
          <a:p>
            <a:pPr indent="-507987">
              <a:buSzPts val="2400"/>
            </a:pPr>
            <a:endParaRPr lang="en" sz="3200"/>
          </a:p>
        </p:txBody>
      </p:sp>
    </p:spTree>
    <p:extLst>
      <p:ext uri="{BB962C8B-B14F-4D97-AF65-F5344CB8AC3E}">
        <p14:creationId xmlns:p14="http://schemas.microsoft.com/office/powerpoint/2010/main" val="4816688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Role - Authorization</a:t>
            </a:r>
            <a:endParaRPr/>
          </a:p>
        </p:txBody>
      </p:sp>
      <p:pic>
        <p:nvPicPr>
          <p:cNvPr id="3" name="Picture 2">
            <a:extLst>
              <a:ext uri="{FF2B5EF4-FFF2-40B4-BE49-F238E27FC236}">
                <a16:creationId xmlns:a16="http://schemas.microsoft.com/office/drawing/2014/main" id="{F02AA798-3E05-3E45-8AF2-0DD9D6F8ECCB}"/>
              </a:ext>
            </a:extLst>
          </p:cNvPr>
          <p:cNvPicPr>
            <a:picLocks noChangeAspect="1"/>
          </p:cNvPicPr>
          <p:nvPr/>
        </p:nvPicPr>
        <p:blipFill>
          <a:blip r:embed="rId3"/>
          <a:stretch>
            <a:fillRect/>
          </a:stretch>
        </p:blipFill>
        <p:spPr>
          <a:xfrm>
            <a:off x="1" y="1600201"/>
            <a:ext cx="5591908" cy="3475892"/>
          </a:xfrm>
          <a:prstGeom prst="rect">
            <a:avLst/>
          </a:prstGeom>
        </p:spPr>
      </p:pic>
      <p:pic>
        <p:nvPicPr>
          <p:cNvPr id="5" name="Picture 4">
            <a:extLst>
              <a:ext uri="{FF2B5EF4-FFF2-40B4-BE49-F238E27FC236}">
                <a16:creationId xmlns:a16="http://schemas.microsoft.com/office/drawing/2014/main" id="{3FD980CF-DD66-A14B-A4DB-105B94E5B5D4}"/>
              </a:ext>
            </a:extLst>
          </p:cNvPr>
          <p:cNvPicPr>
            <a:picLocks noChangeAspect="1"/>
          </p:cNvPicPr>
          <p:nvPr/>
        </p:nvPicPr>
        <p:blipFill>
          <a:blip r:embed="rId4"/>
          <a:stretch>
            <a:fillRect/>
          </a:stretch>
        </p:blipFill>
        <p:spPr>
          <a:xfrm>
            <a:off x="5591909" y="1600202"/>
            <a:ext cx="5990492" cy="3650813"/>
          </a:xfrm>
          <a:prstGeom prst="rect">
            <a:avLst/>
          </a:prstGeom>
        </p:spPr>
      </p:pic>
      <p:pic>
        <p:nvPicPr>
          <p:cNvPr id="7" name="Picture 6">
            <a:extLst>
              <a:ext uri="{FF2B5EF4-FFF2-40B4-BE49-F238E27FC236}">
                <a16:creationId xmlns:a16="http://schemas.microsoft.com/office/drawing/2014/main" id="{F6B23F34-6A5F-2B4F-801A-789FFE7426C7}"/>
              </a:ext>
            </a:extLst>
          </p:cNvPr>
          <p:cNvPicPr>
            <a:picLocks noChangeAspect="1"/>
          </p:cNvPicPr>
          <p:nvPr/>
        </p:nvPicPr>
        <p:blipFill>
          <a:blip r:embed="rId5"/>
          <a:stretch>
            <a:fillRect/>
          </a:stretch>
        </p:blipFill>
        <p:spPr>
          <a:xfrm>
            <a:off x="1652954" y="4986202"/>
            <a:ext cx="8886093" cy="1871799"/>
          </a:xfrm>
          <a:prstGeom prst="rect">
            <a:avLst/>
          </a:prstGeom>
        </p:spPr>
      </p:pic>
    </p:spTree>
    <p:extLst>
      <p:ext uri="{BB962C8B-B14F-4D97-AF65-F5344CB8AC3E}">
        <p14:creationId xmlns:p14="http://schemas.microsoft.com/office/powerpoint/2010/main" val="414361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pPr lvl="0"/>
            <a:r>
              <a:rPr lang="en" err="1"/>
              <a:t>RoleBinding</a:t>
            </a:r>
            <a:r>
              <a:rPr lang="en"/>
              <a:t> - Authorization</a:t>
            </a:r>
            <a:endParaRPr/>
          </a:p>
        </p:txBody>
      </p:sp>
      <p:pic>
        <p:nvPicPr>
          <p:cNvPr id="6" name="Picture 5">
            <a:extLst>
              <a:ext uri="{FF2B5EF4-FFF2-40B4-BE49-F238E27FC236}">
                <a16:creationId xmlns:a16="http://schemas.microsoft.com/office/drawing/2014/main" id="{610157AA-DAC6-7941-B157-B7D76A2F0A3F}"/>
              </a:ext>
            </a:extLst>
          </p:cNvPr>
          <p:cNvPicPr>
            <a:picLocks noChangeAspect="1"/>
          </p:cNvPicPr>
          <p:nvPr/>
        </p:nvPicPr>
        <p:blipFill>
          <a:blip r:embed="rId3"/>
          <a:stretch>
            <a:fillRect/>
          </a:stretch>
        </p:blipFill>
        <p:spPr>
          <a:xfrm>
            <a:off x="937847" y="1580803"/>
            <a:ext cx="10117016" cy="4948952"/>
          </a:xfrm>
          <a:prstGeom prst="rect">
            <a:avLst/>
          </a:prstGeom>
        </p:spPr>
      </p:pic>
    </p:spTree>
    <p:extLst>
      <p:ext uri="{BB962C8B-B14F-4D97-AF65-F5344CB8AC3E}">
        <p14:creationId xmlns:p14="http://schemas.microsoft.com/office/powerpoint/2010/main" val="4118020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pPr lvl="0"/>
            <a:r>
              <a:rPr lang="en" err="1"/>
              <a:t>RoleBinding</a:t>
            </a:r>
            <a:r>
              <a:rPr lang="en"/>
              <a:t> - Authorization</a:t>
            </a:r>
            <a:endParaRPr/>
          </a:p>
        </p:txBody>
      </p:sp>
      <p:pic>
        <p:nvPicPr>
          <p:cNvPr id="8" name="Picture 7">
            <a:extLst>
              <a:ext uri="{FF2B5EF4-FFF2-40B4-BE49-F238E27FC236}">
                <a16:creationId xmlns:a16="http://schemas.microsoft.com/office/drawing/2014/main" id="{22429921-A0E9-6641-BA45-84EB85F40A14}"/>
              </a:ext>
            </a:extLst>
          </p:cNvPr>
          <p:cNvPicPr>
            <a:picLocks noChangeAspect="1"/>
          </p:cNvPicPr>
          <p:nvPr/>
        </p:nvPicPr>
        <p:blipFill>
          <a:blip r:embed="rId3"/>
          <a:stretch>
            <a:fillRect/>
          </a:stretch>
        </p:blipFill>
        <p:spPr>
          <a:xfrm>
            <a:off x="1137140" y="1524000"/>
            <a:ext cx="9718429" cy="5334000"/>
          </a:xfrm>
          <a:prstGeom prst="rect">
            <a:avLst/>
          </a:prstGeom>
        </p:spPr>
      </p:pic>
    </p:spTree>
    <p:extLst>
      <p:ext uri="{BB962C8B-B14F-4D97-AF65-F5344CB8AC3E}">
        <p14:creationId xmlns:p14="http://schemas.microsoft.com/office/powerpoint/2010/main" val="580935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Admission Control</a:t>
            </a:r>
            <a:endParaRPr/>
          </a:p>
        </p:txBody>
      </p:sp>
      <p:sp>
        <p:nvSpPr>
          <p:cNvPr id="387" name="Google Shape;387;p58"/>
          <p:cNvSpPr txBox="1">
            <a:spLocks noGrp="1"/>
          </p:cNvSpPr>
          <p:nvPr>
            <p:ph type="body" idx="1"/>
          </p:nvPr>
        </p:nvSpPr>
        <p:spPr>
          <a:xfrm>
            <a:off x="0" y="1417837"/>
            <a:ext cx="12192000" cy="5149963"/>
          </a:xfrm>
          <a:prstGeom prst="rect">
            <a:avLst/>
          </a:prstGeom>
        </p:spPr>
        <p:txBody>
          <a:bodyPr spcFirstLastPara="1" vert="horz" wrap="square" lIns="121900" tIns="121900" rIns="121900" bIns="121900" rtlCol="0" anchor="t" anchorCtr="0">
            <a:noAutofit/>
          </a:bodyPr>
          <a:lstStyle/>
          <a:p>
            <a:pPr indent="-507987">
              <a:buSzPts val="2400"/>
            </a:pPr>
            <a:r>
              <a:rPr lang="en-US" sz="2667" err="1"/>
              <a:t>AlwaysPullImages</a:t>
            </a:r>
            <a:endParaRPr lang="en-US" sz="2667"/>
          </a:p>
          <a:p>
            <a:pPr indent="-507987">
              <a:buSzPts val="2400"/>
            </a:pPr>
            <a:r>
              <a:rPr lang="en-US" sz="2667" err="1"/>
              <a:t>DefaultStorageClass</a:t>
            </a:r>
            <a:endParaRPr lang="en-US" sz="2667"/>
          </a:p>
          <a:p>
            <a:pPr indent="-507987">
              <a:buSzPts val="2400"/>
            </a:pPr>
            <a:r>
              <a:rPr lang="en-US" sz="2667" err="1"/>
              <a:t>DefaultTolerationSeconds</a:t>
            </a:r>
            <a:endParaRPr lang="en-US" sz="2667"/>
          </a:p>
          <a:p>
            <a:pPr indent="-507987">
              <a:buSzPts val="2400"/>
            </a:pPr>
            <a:r>
              <a:rPr lang="en-US" sz="2667" err="1"/>
              <a:t>DenyEscalatingExec</a:t>
            </a:r>
            <a:endParaRPr lang="en-US" sz="2667"/>
          </a:p>
          <a:p>
            <a:pPr indent="-507987">
              <a:buSzPts val="2400"/>
            </a:pPr>
            <a:r>
              <a:rPr lang="en-US" sz="2667" err="1"/>
              <a:t>EventRateLimit</a:t>
            </a:r>
            <a:endParaRPr lang="en-US" sz="2667"/>
          </a:p>
          <a:p>
            <a:pPr indent="-507987">
              <a:buSzPts val="2400"/>
            </a:pPr>
            <a:r>
              <a:rPr lang="en-US" sz="2667" err="1"/>
              <a:t>ImagePolicyWebhook</a:t>
            </a:r>
            <a:endParaRPr lang="en-US" sz="2667"/>
          </a:p>
          <a:p>
            <a:pPr indent="-507987">
              <a:buSzPts val="2400"/>
            </a:pPr>
            <a:r>
              <a:rPr lang="en-US" sz="2667" err="1"/>
              <a:t>LimitRanger</a:t>
            </a:r>
            <a:r>
              <a:rPr lang="en-US" sz="2667"/>
              <a:t>/</a:t>
            </a:r>
            <a:r>
              <a:rPr lang="en-US" sz="2667" err="1"/>
              <a:t>ResourceQuota</a:t>
            </a:r>
            <a:endParaRPr lang="en-US" sz="2667"/>
          </a:p>
          <a:p>
            <a:pPr indent="-507987">
              <a:buSzPts val="2400"/>
            </a:pPr>
            <a:r>
              <a:rPr lang="en-US" sz="2667" err="1"/>
              <a:t>PersistentVolumeClaimResize</a:t>
            </a:r>
            <a:endParaRPr lang="en-US" sz="2667"/>
          </a:p>
          <a:p>
            <a:pPr indent="-507987">
              <a:buSzPts val="2400"/>
            </a:pPr>
            <a:r>
              <a:rPr lang="en-US" sz="2667" err="1"/>
              <a:t>PodSecurityPolicy</a:t>
            </a:r>
            <a:endParaRPr lang="en-US" sz="2667"/>
          </a:p>
          <a:p>
            <a:pPr indent="-507987">
              <a:buSzPts val="2400"/>
            </a:pPr>
            <a:endParaRPr lang="en-US" sz="2667"/>
          </a:p>
          <a:p>
            <a:pPr indent="-507987">
              <a:buSzPts val="2400"/>
            </a:pPr>
            <a:endParaRPr lang="en-US" sz="2667"/>
          </a:p>
        </p:txBody>
      </p:sp>
    </p:spTree>
    <p:extLst>
      <p:ext uri="{BB962C8B-B14F-4D97-AF65-F5344CB8AC3E}">
        <p14:creationId xmlns:p14="http://schemas.microsoft.com/office/powerpoint/2010/main" val="433782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pic>
        <p:nvPicPr>
          <p:cNvPr id="3" name="Picture 2">
            <a:extLst>
              <a:ext uri="{FF2B5EF4-FFF2-40B4-BE49-F238E27FC236}">
                <a16:creationId xmlns:a16="http://schemas.microsoft.com/office/drawing/2014/main" id="{494A51A5-148D-1D45-A064-1B318766918C}"/>
              </a:ext>
            </a:extLst>
          </p:cNvPr>
          <p:cNvPicPr>
            <a:picLocks noChangeAspect="1"/>
          </p:cNvPicPr>
          <p:nvPr/>
        </p:nvPicPr>
        <p:blipFill>
          <a:blip r:embed="rId3"/>
          <a:stretch>
            <a:fillRect/>
          </a:stretch>
        </p:blipFill>
        <p:spPr>
          <a:xfrm>
            <a:off x="1062606" y="0"/>
            <a:ext cx="10066789" cy="6858000"/>
          </a:xfrm>
          <a:prstGeom prst="rect">
            <a:avLst/>
          </a:prstGeom>
        </p:spPr>
      </p:pic>
    </p:spTree>
    <p:extLst>
      <p:ext uri="{BB962C8B-B14F-4D97-AF65-F5344CB8AC3E}">
        <p14:creationId xmlns:p14="http://schemas.microsoft.com/office/powerpoint/2010/main" val="2312163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5238</TotalTime>
  <Words>7263</Words>
  <Application>Microsoft Macintosh PowerPoint</Application>
  <PresentationFormat>Widescreen</PresentationFormat>
  <Paragraphs>1174</Paragraphs>
  <Slides>109</Slides>
  <Notes>96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Roboto Mono</vt:lpstr>
      <vt:lpstr>Wingdings</vt:lpstr>
      <vt:lpstr>Office Theme</vt:lpstr>
      <vt:lpstr>agenda</vt:lpstr>
      <vt:lpstr>agenda</vt:lpstr>
      <vt:lpstr>PowerPoint Presentation</vt:lpstr>
      <vt:lpstr>PowerPoint Presentation</vt:lpstr>
      <vt:lpstr>PowerPoint Presentation</vt:lpstr>
      <vt:lpstr>Docker Architecture</vt:lpstr>
      <vt:lpstr>Docker Basics</vt:lpstr>
      <vt:lpstr>Image vs Container</vt:lpstr>
      <vt:lpstr>Docker Terminology</vt:lpstr>
      <vt:lpstr>Docker Terminology</vt:lpstr>
      <vt:lpstr>Docker Terminology</vt:lpstr>
      <vt:lpstr>Docker Demo</vt:lpstr>
      <vt:lpstr>Docker Bridge Mapping</vt:lpstr>
      <vt:lpstr>PowerPoint Presentation</vt:lpstr>
      <vt:lpstr>Kubernetes is</vt:lpstr>
      <vt:lpstr>Decouples Infrastructure and Scaling</vt:lpstr>
      <vt:lpstr>Self Healing</vt:lpstr>
      <vt:lpstr>Self Healing</vt:lpstr>
      <vt:lpstr>A Couple  Key Concepts...</vt:lpstr>
      <vt:lpstr>Pods</vt:lpstr>
      <vt:lpstr>Services</vt:lpstr>
      <vt:lpstr>Architecture</vt:lpstr>
      <vt:lpstr>PowerPoint Presentation</vt:lpstr>
      <vt:lpstr>PowerPoint Presentation</vt:lpstr>
      <vt:lpstr>Control Plane Components</vt:lpstr>
      <vt:lpstr>kube-apiserver</vt:lpstr>
      <vt:lpstr>etcd</vt:lpstr>
      <vt:lpstr>kube-controller-manager</vt:lpstr>
      <vt:lpstr>kube-scheduler</vt:lpstr>
      <vt:lpstr>cloud-controller-manager</vt:lpstr>
      <vt:lpstr>cloud-controller-manager</vt:lpstr>
      <vt:lpstr>CSI(Cloud Storage Interface)</vt:lpstr>
      <vt:lpstr>Node Components</vt:lpstr>
      <vt:lpstr>kubelet</vt:lpstr>
      <vt:lpstr>kube-proxy</vt:lpstr>
      <vt:lpstr>Container Runtime</vt:lpstr>
      <vt:lpstr>Addons</vt:lpstr>
      <vt:lpstr>PowerPoint Presentation</vt:lpstr>
      <vt:lpstr>Networking Basics</vt:lpstr>
      <vt:lpstr>Fundamentals Applied </vt:lpstr>
      <vt:lpstr>Fundamentals Applied </vt:lpstr>
      <vt:lpstr>Network diagram</vt:lpstr>
      <vt:lpstr>Core Objects and API</vt:lpstr>
      <vt:lpstr>Namespaces</vt:lpstr>
      <vt:lpstr>Pod Example (Atomic Unit of Kubernetes)</vt:lpstr>
      <vt:lpstr>Pod Container Key Attributes</vt:lpstr>
      <vt:lpstr>Resource Model</vt:lpstr>
      <vt:lpstr>Services</vt:lpstr>
      <vt:lpstr>Services</vt:lpstr>
      <vt:lpstr>Service Types</vt:lpstr>
      <vt:lpstr>ClusterIP Service</vt:lpstr>
      <vt:lpstr>ClusterIP Service</vt:lpstr>
      <vt:lpstr>NodePort Service</vt:lpstr>
      <vt:lpstr>NodePort Service</vt:lpstr>
      <vt:lpstr>LoadBalancer Service</vt:lpstr>
      <vt:lpstr>LoadBalancer Service</vt:lpstr>
      <vt:lpstr>Workloads</vt:lpstr>
      <vt:lpstr>ReplicaSet</vt:lpstr>
      <vt:lpstr>ReplicaSet</vt:lpstr>
      <vt:lpstr>ReplicaSet</vt:lpstr>
      <vt:lpstr>Deployment</vt:lpstr>
      <vt:lpstr>Deployment</vt:lpstr>
      <vt:lpstr>Deployment</vt:lpstr>
      <vt:lpstr>DaemonSet</vt:lpstr>
      <vt:lpstr>StatefulSet</vt:lpstr>
      <vt:lpstr>Workloads Demo  using minikube</vt:lpstr>
      <vt:lpstr>minikube setup</vt:lpstr>
      <vt:lpstr>Storage</vt:lpstr>
      <vt:lpstr>Volumes</vt:lpstr>
      <vt:lpstr>Persistent Volumes</vt:lpstr>
      <vt:lpstr>PersistentVolumeClaims</vt:lpstr>
      <vt:lpstr>PersistentVolume</vt:lpstr>
      <vt:lpstr>PersistentVolume</vt:lpstr>
      <vt:lpstr>PersistentVolumeClaim</vt:lpstr>
      <vt:lpstr>PVs and PVCs with Selectors</vt:lpstr>
      <vt:lpstr>PV Phases</vt:lpstr>
      <vt:lpstr>StorageClass</vt:lpstr>
      <vt:lpstr>Persistent Volumes and Claims</vt:lpstr>
      <vt:lpstr>Working with Volumes</vt:lpstr>
      <vt:lpstr>Configuration</vt:lpstr>
      <vt:lpstr>Configuration</vt:lpstr>
      <vt:lpstr>ConfigMap</vt:lpstr>
      <vt:lpstr>ConfigMap </vt:lpstr>
      <vt:lpstr>ConfigMap Example </vt:lpstr>
      <vt:lpstr>ConfigMap Example </vt:lpstr>
      <vt:lpstr>Secret</vt:lpstr>
      <vt:lpstr>Secret</vt:lpstr>
      <vt:lpstr>Secret Example </vt:lpstr>
      <vt:lpstr>Injecting as Environment Variable</vt:lpstr>
      <vt:lpstr>Injecting in a Command</vt:lpstr>
      <vt:lpstr>Injecting as a Volume</vt:lpstr>
      <vt:lpstr>Security</vt:lpstr>
      <vt:lpstr>PowerPoint Presentation</vt:lpstr>
      <vt:lpstr>Authentication</vt:lpstr>
      <vt:lpstr>Role - Authorization</vt:lpstr>
      <vt:lpstr>RoleBinding - Authorization</vt:lpstr>
      <vt:lpstr>RoleBinding - Authorization</vt:lpstr>
      <vt:lpstr>Admission Control</vt:lpstr>
      <vt:lpstr>PowerPoint Presentation</vt:lpstr>
      <vt:lpstr>PowerPoint Presentation</vt:lpstr>
      <vt:lpstr>Summary</vt:lpstr>
      <vt:lpstr>PowerPoint Presentation</vt:lpstr>
      <vt:lpstr>PowerPoint Presentation</vt:lpstr>
      <vt:lpstr>Links</vt:lpstr>
      <vt:lpstr>PowerPoint Presentation</vt:lpstr>
      <vt:lpstr>Challenges</vt:lpstr>
      <vt:lpstr>Limitations</vt:lpstr>
      <vt:lpstr>Recommendations</vt:lpstr>
      <vt:lpstr>Questions? bhargav.joshi@gmail.com</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Bhagrav Joshi</dc:creator>
  <cp:lastModifiedBy>Bhagrav Joshi</cp:lastModifiedBy>
  <cp:revision>72</cp:revision>
  <dcterms:created xsi:type="dcterms:W3CDTF">2019-06-05T20:18:33Z</dcterms:created>
  <dcterms:modified xsi:type="dcterms:W3CDTF">2019-06-11T19:12:00Z</dcterms:modified>
</cp:coreProperties>
</file>